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3" r:id="rId1"/>
  </p:sldMasterIdLst>
  <p:notesMasterIdLst>
    <p:notesMasterId r:id="rId19"/>
  </p:notesMasterIdLst>
  <p:sldIdLst>
    <p:sldId id="256" r:id="rId2"/>
    <p:sldId id="257" r:id="rId3"/>
    <p:sldId id="258" r:id="rId4"/>
    <p:sldId id="259" r:id="rId5"/>
    <p:sldId id="260" r:id="rId6"/>
    <p:sldId id="272" r:id="rId7"/>
    <p:sldId id="266" r:id="rId8"/>
    <p:sldId id="267" r:id="rId9"/>
    <p:sldId id="268" r:id="rId10"/>
    <p:sldId id="270" r:id="rId11"/>
    <p:sldId id="261" r:id="rId12"/>
    <p:sldId id="262" r:id="rId13"/>
    <p:sldId id="273" r:id="rId14"/>
    <p:sldId id="271" r:id="rId15"/>
    <p:sldId id="263" r:id="rId16"/>
    <p:sldId id="264" r:id="rId17"/>
    <p:sldId id="265" r:id="rId18"/>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E8625"/>
    <a:srgbClr val="CFCBBF"/>
    <a:srgbClr val="0563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2D1B6F-A6CF-4509-8C90-80B388FB758B}" v="2" dt="2024-04-24T00:37:57.315"/>
    <p1510:client id="{AC7D774B-27D1-4580-9E95-85B9E140D369}" v="163" dt="2024-04-23T20:43:04.8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5345" autoAdjust="0"/>
  </p:normalViewPr>
  <p:slideViewPr>
    <p:cSldViewPr snapToGrid="0" snapToObjects="1">
      <p:cViewPr varScale="1">
        <p:scale>
          <a:sx n="75" d="100"/>
          <a:sy n="75" d="100"/>
        </p:scale>
        <p:origin x="185"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sh Parihar" userId="2bcc66308926609e" providerId="LiveId" clId="{102D1B6F-A6CF-4509-8C90-80B388FB758B}"/>
    <pc:docChg chg="undo custSel addSld delSld modSld">
      <pc:chgData name="Yash Parihar" userId="2bcc66308926609e" providerId="LiveId" clId="{102D1B6F-A6CF-4509-8C90-80B388FB758B}" dt="2024-04-24T18:14:27.644" v="296" actId="14100"/>
      <pc:docMkLst>
        <pc:docMk/>
      </pc:docMkLst>
      <pc:sldChg chg="delSp modSp mod delAnim modNotesTx">
        <pc:chgData name="Yash Parihar" userId="2bcc66308926609e" providerId="LiveId" clId="{102D1B6F-A6CF-4509-8C90-80B388FB758B}" dt="2024-04-24T18:14:27.644" v="296" actId="14100"/>
        <pc:sldMkLst>
          <pc:docMk/>
          <pc:sldMk cId="0" sldId="256"/>
        </pc:sldMkLst>
        <pc:spChg chg="mod">
          <ac:chgData name="Yash Parihar" userId="2bcc66308926609e" providerId="LiveId" clId="{102D1B6F-A6CF-4509-8C90-80B388FB758B}" dt="2024-04-24T18:14:27.644" v="296" actId="14100"/>
          <ac:spMkLst>
            <pc:docMk/>
            <pc:sldMk cId="0" sldId="256"/>
            <ac:spMk id="5" creationId="{00000000-0000-0000-0000-000000000000}"/>
          </ac:spMkLst>
        </pc:spChg>
        <pc:picChg chg="del">
          <ac:chgData name="Yash Parihar" userId="2bcc66308926609e" providerId="LiveId" clId="{102D1B6F-A6CF-4509-8C90-80B388FB758B}" dt="2024-04-23T22:01:15.742" v="16" actId="478"/>
          <ac:picMkLst>
            <pc:docMk/>
            <pc:sldMk cId="0" sldId="256"/>
            <ac:picMk id="8" creationId="{62173FA6-61F6-BD03-1F17-A64F194E6D57}"/>
          </ac:picMkLst>
        </pc:picChg>
      </pc:sldChg>
      <pc:sldChg chg="modNotesTx">
        <pc:chgData name="Yash Parihar" userId="2bcc66308926609e" providerId="LiveId" clId="{102D1B6F-A6CF-4509-8C90-80B388FB758B}" dt="2024-04-23T22:00:05.595" v="1" actId="6549"/>
        <pc:sldMkLst>
          <pc:docMk/>
          <pc:sldMk cId="0" sldId="257"/>
        </pc:sldMkLst>
      </pc:sldChg>
      <pc:sldChg chg="modNotesTx">
        <pc:chgData name="Yash Parihar" userId="2bcc66308926609e" providerId="LiveId" clId="{102D1B6F-A6CF-4509-8C90-80B388FB758B}" dt="2024-04-23T22:00:12.075" v="2" actId="6549"/>
        <pc:sldMkLst>
          <pc:docMk/>
          <pc:sldMk cId="0" sldId="258"/>
        </pc:sldMkLst>
      </pc:sldChg>
      <pc:sldChg chg="modNotesTx">
        <pc:chgData name="Yash Parihar" userId="2bcc66308926609e" providerId="LiveId" clId="{102D1B6F-A6CF-4509-8C90-80B388FB758B}" dt="2024-04-23T22:00:16.422" v="3" actId="20577"/>
        <pc:sldMkLst>
          <pc:docMk/>
          <pc:sldMk cId="0" sldId="259"/>
        </pc:sldMkLst>
      </pc:sldChg>
      <pc:sldChg chg="modNotesTx">
        <pc:chgData name="Yash Parihar" userId="2bcc66308926609e" providerId="LiveId" clId="{102D1B6F-A6CF-4509-8C90-80B388FB758B}" dt="2024-04-23T22:00:20.046" v="4" actId="20577"/>
        <pc:sldMkLst>
          <pc:docMk/>
          <pc:sldMk cId="0" sldId="260"/>
        </pc:sldMkLst>
      </pc:sldChg>
      <pc:sldChg chg="modNotesTx">
        <pc:chgData name="Yash Parihar" userId="2bcc66308926609e" providerId="LiveId" clId="{102D1B6F-A6CF-4509-8C90-80B388FB758B}" dt="2024-04-23T22:00:43.203" v="10" actId="20577"/>
        <pc:sldMkLst>
          <pc:docMk/>
          <pc:sldMk cId="0" sldId="261"/>
        </pc:sldMkLst>
      </pc:sldChg>
      <pc:sldChg chg="modNotesTx">
        <pc:chgData name="Yash Parihar" userId="2bcc66308926609e" providerId="LiveId" clId="{102D1B6F-A6CF-4509-8C90-80B388FB758B}" dt="2024-04-23T22:00:45.997" v="11" actId="20577"/>
        <pc:sldMkLst>
          <pc:docMk/>
          <pc:sldMk cId="0" sldId="262"/>
        </pc:sldMkLst>
      </pc:sldChg>
      <pc:sldChg chg="modSp mod modNotesTx">
        <pc:chgData name="Yash Parihar" userId="2bcc66308926609e" providerId="LiveId" clId="{102D1B6F-A6CF-4509-8C90-80B388FB758B}" dt="2024-04-24T16:51:29.862" v="293" actId="14100"/>
        <pc:sldMkLst>
          <pc:docMk/>
          <pc:sldMk cId="0" sldId="263"/>
        </pc:sldMkLst>
        <pc:spChg chg="mod">
          <ac:chgData name="Yash Parihar" userId="2bcc66308926609e" providerId="LiveId" clId="{102D1B6F-A6CF-4509-8C90-80B388FB758B}" dt="2024-04-24T16:51:29.862" v="293" actId="14100"/>
          <ac:spMkLst>
            <pc:docMk/>
            <pc:sldMk cId="0" sldId="263"/>
            <ac:spMk id="22" creationId="{0A490014-D997-DCF6-085A-C9B1EFD98B48}"/>
          </ac:spMkLst>
        </pc:spChg>
      </pc:sldChg>
      <pc:sldChg chg="modNotesTx">
        <pc:chgData name="Yash Parihar" userId="2bcc66308926609e" providerId="LiveId" clId="{102D1B6F-A6CF-4509-8C90-80B388FB758B}" dt="2024-04-23T22:00:59.580" v="14" actId="20577"/>
        <pc:sldMkLst>
          <pc:docMk/>
          <pc:sldMk cId="0" sldId="264"/>
        </pc:sldMkLst>
      </pc:sldChg>
      <pc:sldChg chg="addSp modSp mod modNotesTx">
        <pc:chgData name="Yash Parihar" userId="2bcc66308926609e" providerId="LiveId" clId="{102D1B6F-A6CF-4509-8C90-80B388FB758B}" dt="2024-04-24T15:29:36.141" v="76" actId="20577"/>
        <pc:sldMkLst>
          <pc:docMk/>
          <pc:sldMk cId="0" sldId="265"/>
        </pc:sldMkLst>
        <pc:spChg chg="add mod">
          <ac:chgData name="Yash Parihar" userId="2bcc66308926609e" providerId="LiveId" clId="{102D1B6F-A6CF-4509-8C90-80B388FB758B}" dt="2024-04-24T00:41:14.491" v="57" actId="14861"/>
          <ac:spMkLst>
            <pc:docMk/>
            <pc:sldMk cId="0" sldId="265"/>
            <ac:spMk id="15" creationId="{78921701-99F7-4B63-805D-5B57B9FA5B9B}"/>
          </ac:spMkLst>
        </pc:spChg>
        <pc:spChg chg="mod">
          <ac:chgData name="Yash Parihar" userId="2bcc66308926609e" providerId="LiveId" clId="{102D1B6F-A6CF-4509-8C90-80B388FB758B}" dt="2024-04-24T15:29:36.141" v="76" actId="20577"/>
          <ac:spMkLst>
            <pc:docMk/>
            <pc:sldMk cId="0" sldId="265"/>
            <ac:spMk id="21" creationId="{D2E668CF-6E73-3B5E-7143-DF430E991F7F}"/>
          </ac:spMkLst>
        </pc:spChg>
      </pc:sldChg>
      <pc:sldChg chg="modNotesTx">
        <pc:chgData name="Yash Parihar" userId="2bcc66308926609e" providerId="LiveId" clId="{102D1B6F-A6CF-4509-8C90-80B388FB758B}" dt="2024-04-23T22:00:28.417" v="6" actId="20577"/>
        <pc:sldMkLst>
          <pc:docMk/>
          <pc:sldMk cId="3231858679" sldId="266"/>
        </pc:sldMkLst>
      </pc:sldChg>
      <pc:sldChg chg="modSp mod modNotesTx">
        <pc:chgData name="Yash Parihar" userId="2bcc66308926609e" providerId="LiveId" clId="{102D1B6F-A6CF-4509-8C90-80B388FB758B}" dt="2024-04-24T16:28:00.324" v="78" actId="20577"/>
        <pc:sldMkLst>
          <pc:docMk/>
          <pc:sldMk cId="1639251840" sldId="267"/>
        </pc:sldMkLst>
        <pc:spChg chg="mod">
          <ac:chgData name="Yash Parihar" userId="2bcc66308926609e" providerId="LiveId" clId="{102D1B6F-A6CF-4509-8C90-80B388FB758B}" dt="2024-04-24T16:28:00.324" v="78" actId="20577"/>
          <ac:spMkLst>
            <pc:docMk/>
            <pc:sldMk cId="1639251840" sldId="267"/>
            <ac:spMk id="4" creationId="{016D3952-805F-440A-50C6-D4CFC3032D9F}"/>
          </ac:spMkLst>
        </pc:spChg>
      </pc:sldChg>
      <pc:sldChg chg="modNotesTx">
        <pc:chgData name="Yash Parihar" userId="2bcc66308926609e" providerId="LiveId" clId="{102D1B6F-A6CF-4509-8C90-80B388FB758B}" dt="2024-04-23T22:00:35.307" v="8" actId="20577"/>
        <pc:sldMkLst>
          <pc:docMk/>
          <pc:sldMk cId="3208934678" sldId="268"/>
        </pc:sldMkLst>
      </pc:sldChg>
      <pc:sldChg chg="modNotesTx">
        <pc:chgData name="Yash Parihar" userId="2bcc66308926609e" providerId="LiveId" clId="{102D1B6F-A6CF-4509-8C90-80B388FB758B}" dt="2024-04-23T22:00:39.288" v="9" actId="20577"/>
        <pc:sldMkLst>
          <pc:docMk/>
          <pc:sldMk cId="3075344538" sldId="270"/>
        </pc:sldMkLst>
      </pc:sldChg>
      <pc:sldChg chg="addSp modSp mod modNotesTx">
        <pc:chgData name="Yash Parihar" userId="2bcc66308926609e" providerId="LiveId" clId="{102D1B6F-A6CF-4509-8C90-80B388FB758B}" dt="2024-04-24T15:29:55.048" v="77" actId="313"/>
        <pc:sldMkLst>
          <pc:docMk/>
          <pc:sldMk cId="3431797779" sldId="271"/>
        </pc:sldMkLst>
        <pc:spChg chg="add mod">
          <ac:chgData name="Yash Parihar" userId="2bcc66308926609e" providerId="LiveId" clId="{102D1B6F-A6CF-4509-8C90-80B388FB758B}" dt="2024-04-24T00:37:31.941" v="20" actId="14861"/>
          <ac:spMkLst>
            <pc:docMk/>
            <pc:sldMk cId="3431797779" sldId="271"/>
            <ac:spMk id="3" creationId="{BF129B23-22AB-DDFC-6777-2A9E610AF1AE}"/>
          </ac:spMkLst>
        </pc:spChg>
        <pc:spChg chg="mod">
          <ac:chgData name="Yash Parihar" userId="2bcc66308926609e" providerId="LiveId" clId="{102D1B6F-A6CF-4509-8C90-80B388FB758B}" dt="2024-04-24T15:29:55.048" v="77" actId="313"/>
          <ac:spMkLst>
            <pc:docMk/>
            <pc:sldMk cId="3431797779" sldId="271"/>
            <ac:spMk id="4" creationId="{861D1409-247C-A7DF-34AF-543CCF30CE82}"/>
          </ac:spMkLst>
        </pc:spChg>
        <pc:spChg chg="add mod">
          <ac:chgData name="Yash Parihar" userId="2bcc66308926609e" providerId="LiveId" clId="{102D1B6F-A6CF-4509-8C90-80B388FB758B}" dt="2024-04-24T00:37:57.315" v="22" actId="767"/>
          <ac:spMkLst>
            <pc:docMk/>
            <pc:sldMk cId="3431797779" sldId="271"/>
            <ac:spMk id="8" creationId="{87DA937A-DCF1-65B9-E889-146C48D7FDF1}"/>
          </ac:spMkLst>
        </pc:spChg>
        <pc:spChg chg="add mod">
          <ac:chgData name="Yash Parihar" userId="2bcc66308926609e" providerId="LiveId" clId="{102D1B6F-A6CF-4509-8C90-80B388FB758B}" dt="2024-04-24T00:38:38.138" v="26" actId="14861"/>
          <ac:spMkLst>
            <pc:docMk/>
            <pc:sldMk cId="3431797779" sldId="271"/>
            <ac:spMk id="9" creationId="{5581032E-B983-6A4B-FCA2-1BA7540AB7EE}"/>
          </ac:spMkLst>
        </pc:spChg>
      </pc:sldChg>
      <pc:sldChg chg="modNotesTx">
        <pc:chgData name="Yash Parihar" userId="2bcc66308926609e" providerId="LiveId" clId="{102D1B6F-A6CF-4509-8C90-80B388FB758B}" dt="2024-04-23T22:00:23.292" v="5" actId="20577"/>
        <pc:sldMkLst>
          <pc:docMk/>
          <pc:sldMk cId="2338287790" sldId="272"/>
        </pc:sldMkLst>
      </pc:sldChg>
      <pc:sldChg chg="new del">
        <pc:chgData name="Yash Parihar" userId="2bcc66308926609e" providerId="LiveId" clId="{102D1B6F-A6CF-4509-8C90-80B388FB758B}" dt="2024-04-24T16:28:30.486" v="80" actId="680"/>
        <pc:sldMkLst>
          <pc:docMk/>
          <pc:sldMk cId="2847086697" sldId="274"/>
        </pc:sldMkLst>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7771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endParaRPr lang="en-US" dirty="0"/>
          </a:p>
        </p:txBody>
      </p:sp>
    </p:spTree>
    <p:extLst>
      <p:ext uri="{BB962C8B-B14F-4D97-AF65-F5344CB8AC3E}">
        <p14:creationId xmlns:p14="http://schemas.microsoft.com/office/powerpoint/2010/main" val="17020328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endParaRPr lang="en-US" dirty="0"/>
          </a:p>
        </p:txBody>
      </p:sp>
    </p:spTree>
    <p:extLst>
      <p:ext uri="{BB962C8B-B14F-4D97-AF65-F5344CB8AC3E}">
        <p14:creationId xmlns:p14="http://schemas.microsoft.com/office/powerpoint/2010/main" val="3044319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endParaRPr lang="en-US" dirty="0"/>
          </a:p>
        </p:txBody>
      </p:sp>
    </p:spTree>
    <p:extLst>
      <p:ext uri="{BB962C8B-B14F-4D97-AF65-F5344CB8AC3E}">
        <p14:creationId xmlns:p14="http://schemas.microsoft.com/office/powerpoint/2010/main" val="19354520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endParaRPr lang="en-US" dirty="0"/>
          </a:p>
        </p:txBody>
      </p:sp>
    </p:spTree>
    <p:extLst>
      <p:ext uri="{BB962C8B-B14F-4D97-AF65-F5344CB8AC3E}">
        <p14:creationId xmlns:p14="http://schemas.microsoft.com/office/powerpoint/2010/main" val="3483894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endParaRPr lang="en-US" dirty="0"/>
          </a:p>
        </p:txBody>
      </p:sp>
    </p:spTree>
    <p:extLst>
      <p:ext uri="{BB962C8B-B14F-4D97-AF65-F5344CB8AC3E}">
        <p14:creationId xmlns:p14="http://schemas.microsoft.com/office/powerpoint/2010/main" val="37401539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endParaRPr lang="en-US" dirty="0"/>
          </a:p>
        </p:txBody>
      </p:sp>
    </p:spTree>
    <p:extLst>
      <p:ext uri="{BB962C8B-B14F-4D97-AF65-F5344CB8AC3E}">
        <p14:creationId xmlns:p14="http://schemas.microsoft.com/office/powerpoint/2010/main" val="36775854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endParaRPr lang="en-US" dirty="0"/>
          </a:p>
        </p:txBody>
      </p:sp>
    </p:spTree>
    <p:extLst>
      <p:ext uri="{BB962C8B-B14F-4D97-AF65-F5344CB8AC3E}">
        <p14:creationId xmlns:p14="http://schemas.microsoft.com/office/powerpoint/2010/main" val="8094884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901335" y="962758"/>
            <a:ext cx="10364488" cy="3049717"/>
          </a:xfrm>
        </p:spPr>
        <p:txBody>
          <a:bodyPr bIns="0" anchor="b">
            <a:normAutofit/>
          </a:bodyPr>
          <a:lstStyle>
            <a:lvl1pPr algn="l">
              <a:defRPr sz="7920"/>
            </a:lvl1pPr>
          </a:lstStyle>
          <a:p>
            <a:r>
              <a:rPr lang="en-US"/>
              <a:t>Click to edit Master title style</a:t>
            </a:r>
            <a:endParaRPr lang="en-US" dirty="0"/>
          </a:p>
        </p:txBody>
      </p:sp>
      <p:sp>
        <p:nvSpPr>
          <p:cNvPr id="3" name="Subtitle 2"/>
          <p:cNvSpPr>
            <a:spLocks noGrp="1"/>
          </p:cNvSpPr>
          <p:nvPr>
            <p:ph type="subTitle" idx="1"/>
          </p:nvPr>
        </p:nvSpPr>
        <p:spPr>
          <a:xfrm>
            <a:off x="2901336" y="4237446"/>
            <a:ext cx="10364486" cy="1173145"/>
          </a:xfrm>
        </p:spPr>
        <p:txBody>
          <a:bodyPr tIns="91440" bIns="91440">
            <a:normAutofit/>
          </a:bodyPr>
          <a:lstStyle>
            <a:lvl1pPr marL="0" indent="0" algn="l">
              <a:buNone/>
              <a:defRPr sz="2160" b="0" cap="all" baseline="0">
                <a:solidFill>
                  <a:schemeClr val="tx1"/>
                </a:solidFill>
              </a:defRPr>
            </a:lvl1pPr>
            <a:lvl2pPr marL="548640" indent="0" algn="ctr">
              <a:buNone/>
              <a:defRPr sz="216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4/24/2024</a:t>
            </a:fld>
            <a:endParaRPr lang="en-US" dirty="0"/>
          </a:p>
        </p:txBody>
      </p:sp>
      <p:sp>
        <p:nvSpPr>
          <p:cNvPr id="5" name="Footer Placeholder 4"/>
          <p:cNvSpPr>
            <a:spLocks noGrp="1"/>
          </p:cNvSpPr>
          <p:nvPr>
            <p:ph type="ftr" sz="quarter" idx="11"/>
          </p:nvPr>
        </p:nvSpPr>
        <p:spPr>
          <a:xfrm>
            <a:off x="2899801" y="395169"/>
            <a:ext cx="5968698" cy="371041"/>
          </a:xfrm>
        </p:spPr>
        <p:txBody>
          <a:bodyPr/>
          <a:lstStyle/>
          <a:p>
            <a:endParaRPr lang="en-US" dirty="0"/>
          </a:p>
        </p:txBody>
      </p:sp>
      <p:sp>
        <p:nvSpPr>
          <p:cNvPr id="6" name="Slide Number Placeholder 5"/>
          <p:cNvSpPr>
            <a:spLocks noGrp="1"/>
          </p:cNvSpPr>
          <p:nvPr>
            <p:ph type="sldNum" sz="quarter" idx="12"/>
          </p:nvPr>
        </p:nvSpPr>
        <p:spPr>
          <a:xfrm>
            <a:off x="1725197" y="958767"/>
            <a:ext cx="973223" cy="604294"/>
          </a:xfrm>
        </p:spPr>
        <p:txBody>
          <a:bodyPr/>
          <a:lstStyle/>
          <a:p>
            <a:fld id="{6D22F896-40B5-4ADD-8801-0D06FADFA095}" type="slidenum">
              <a:rPr lang="en-US" smtClean="0"/>
              <a:t>‹#›</a:t>
            </a:fld>
            <a:endParaRPr lang="en-US" dirty="0"/>
          </a:p>
        </p:txBody>
      </p:sp>
      <p:cxnSp>
        <p:nvCxnSpPr>
          <p:cNvPr id="15" name="Straight Connector 14"/>
          <p:cNvCxnSpPr/>
          <p:nvPr/>
        </p:nvCxnSpPr>
        <p:spPr>
          <a:xfrm>
            <a:off x="2901336" y="4234250"/>
            <a:ext cx="1036448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8435250"/>
      </p:ext>
    </p:extLst>
  </p:cSld>
  <p:clrMapOvr>
    <a:masterClrMapping/>
  </p:clrMapOvr>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26" name="Straight Connector 25"/>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69784750"/>
      </p:ext>
    </p:extLst>
  </p:cSld>
  <p:clrMapOvr>
    <a:masterClrMapping/>
  </p:clrMapOvr>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326933" y="958768"/>
            <a:ext cx="1938890" cy="5591867"/>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733606" y="958768"/>
            <a:ext cx="9394596" cy="559186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15" name="Straight Connector 14"/>
          <p:cNvCxnSpPr/>
          <p:nvPr/>
        </p:nvCxnSpPr>
        <p:spPr>
          <a:xfrm>
            <a:off x="11326933" y="958768"/>
            <a:ext cx="0" cy="559186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31081407"/>
      </p:ext>
    </p:extLst>
  </p:cSld>
  <p:clrMapOvr>
    <a:masterClrMapping/>
  </p:clrMapOvr>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954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33" name="Straight Connector 32"/>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98612625"/>
      </p:ext>
    </p:extLst>
  </p:cSld>
  <p:clrMapOvr>
    <a:masterClrMapping/>
  </p:clrMapOvr>
  <p:hf sldNum="0"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45087" y="2107356"/>
            <a:ext cx="10371785" cy="2265540"/>
          </a:xfrm>
        </p:spPr>
        <p:txBody>
          <a:bodyPr anchor="b">
            <a:normAutofit/>
          </a:bodyPr>
          <a:lstStyle>
            <a:lvl1pPr algn="l">
              <a:defRPr sz="4320"/>
            </a:lvl1pPr>
          </a:lstStyle>
          <a:p>
            <a:r>
              <a:rPr lang="en-US"/>
              <a:t>Click to edit Master title style</a:t>
            </a:r>
            <a:endParaRPr lang="en-US" dirty="0"/>
          </a:p>
        </p:txBody>
      </p:sp>
      <p:sp>
        <p:nvSpPr>
          <p:cNvPr id="3" name="Text Placeholder 2"/>
          <p:cNvSpPr>
            <a:spLocks noGrp="1"/>
          </p:cNvSpPr>
          <p:nvPr>
            <p:ph type="body" idx="1"/>
          </p:nvPr>
        </p:nvSpPr>
        <p:spPr>
          <a:xfrm>
            <a:off x="1745087" y="4567435"/>
            <a:ext cx="10356535" cy="1215515"/>
          </a:xfrm>
        </p:spPr>
        <p:txBody>
          <a:bodyPr tIns="91440">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15" name="Straight Connector 14"/>
          <p:cNvCxnSpPr/>
          <p:nvPr/>
        </p:nvCxnSpPr>
        <p:spPr>
          <a:xfrm>
            <a:off x="1745087" y="4565982"/>
            <a:ext cx="103565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11587741"/>
      </p:ext>
    </p:extLst>
  </p:cSld>
  <p:clrMapOvr>
    <a:masterClrMapping/>
  </p:clrMapOvr>
  <p:hf sldNum="0"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39061" y="965867"/>
            <a:ext cx="11526762" cy="127116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736797" y="2413054"/>
            <a:ext cx="5574182" cy="41383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96525" y="2420812"/>
            <a:ext cx="5574182" cy="41298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35" name="Straight Connector 34"/>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52076561"/>
      </p:ext>
    </p:extLst>
  </p:cSld>
  <p:clrMapOvr>
    <a:masterClrMapping/>
  </p:clrMapOvr>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736630" y="964996"/>
            <a:ext cx="11529193" cy="126758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736629" y="2423459"/>
            <a:ext cx="5574182" cy="962332"/>
          </a:xfrm>
        </p:spPr>
        <p:txBody>
          <a:bodyPr anchor="b">
            <a:normAutofit/>
          </a:bodyPr>
          <a:lstStyle>
            <a:lvl1pPr marL="0" indent="0">
              <a:lnSpc>
                <a:spcPct val="100000"/>
              </a:lnSpc>
              <a:buNone/>
              <a:defRPr sz="2640" b="0" cap="all" baseline="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736629" y="3389124"/>
            <a:ext cx="5574182" cy="31733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94835" y="2427604"/>
            <a:ext cx="5574182" cy="962684"/>
          </a:xfrm>
        </p:spPr>
        <p:txBody>
          <a:bodyPr anchor="b">
            <a:normAutofit/>
          </a:bodyPr>
          <a:lstStyle>
            <a:lvl1pPr marL="0" indent="0">
              <a:lnSpc>
                <a:spcPct val="100000"/>
              </a:lnSpc>
              <a:buNone/>
              <a:defRPr sz="2640" b="0" cap="all" baseline="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694835" y="3385790"/>
            <a:ext cx="5574182" cy="31648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cxnSp>
        <p:nvCxnSpPr>
          <p:cNvPr id="29" name="Straight Connector 28"/>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09392480"/>
      </p:ext>
    </p:extLst>
  </p:cSld>
  <p:clrMapOvr>
    <a:masterClrMapping/>
  </p:clrMapOvr>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cxnSp>
        <p:nvCxnSpPr>
          <p:cNvPr id="25" name="Straight Connector 24"/>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85185457"/>
      </p:ext>
    </p:extLst>
  </p:cSld>
  <p:clrMapOvr>
    <a:masterClrMapping/>
  </p:clrMapOvr>
  <p:hf sldNum="0"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4/24/2024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53769299"/>
      </p:ext>
    </p:extLst>
  </p:cSld>
  <p:clrMapOvr>
    <a:masterClrMapping/>
  </p:clrMapOvr>
  <p:hf sldNum="0"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3606" y="958768"/>
            <a:ext cx="3927719" cy="2696540"/>
          </a:xfrm>
        </p:spPr>
        <p:txBody>
          <a:bodyPr anchor="b">
            <a:normAutofit/>
          </a:bodyPr>
          <a:lstStyle>
            <a:lvl1pPr algn="l">
              <a:defRPr sz="2880"/>
            </a:lvl1pPr>
          </a:lstStyle>
          <a:p>
            <a:r>
              <a:rPr lang="en-US"/>
              <a:t>Click to edit Master title style</a:t>
            </a:r>
            <a:endParaRPr lang="en-US" dirty="0"/>
          </a:p>
        </p:txBody>
      </p:sp>
      <p:sp>
        <p:nvSpPr>
          <p:cNvPr id="3" name="Content Placeholder 2"/>
          <p:cNvSpPr>
            <a:spLocks noGrp="1"/>
          </p:cNvSpPr>
          <p:nvPr>
            <p:ph idx="1"/>
          </p:nvPr>
        </p:nvSpPr>
        <p:spPr>
          <a:xfrm>
            <a:off x="6052457" y="958769"/>
            <a:ext cx="7214964" cy="5590591"/>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33606" y="3846590"/>
            <a:ext cx="3930016" cy="2697817"/>
          </a:xfrm>
        </p:spPr>
        <p:txBody>
          <a:bodyPr/>
          <a:lstStyle>
            <a:lvl1pPr marL="0" indent="0" algn="l">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17" name="Straight Connector 16"/>
          <p:cNvCxnSpPr/>
          <p:nvPr/>
        </p:nvCxnSpPr>
        <p:spPr>
          <a:xfrm>
            <a:off x="1737936" y="3846589"/>
            <a:ext cx="392338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30509709"/>
      </p:ext>
    </p:extLst>
  </p:cSld>
  <p:clrMapOvr>
    <a:masterClrMapping/>
  </p:clrMapOvr>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8972865" y="578605"/>
            <a:ext cx="4889440" cy="617892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741447" y="1355416"/>
            <a:ext cx="6638794" cy="2196701"/>
          </a:xfrm>
        </p:spPr>
        <p:txBody>
          <a:bodyPr anchor="b">
            <a:normAutofit/>
          </a:bodyPr>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9749268" y="1347051"/>
            <a:ext cx="3349405" cy="4639592"/>
          </a:xfrm>
          <a:solidFill>
            <a:schemeClr val="bg1">
              <a:lumMod val="85000"/>
            </a:schemeClr>
          </a:solidFill>
          <a:ln w="9525" cap="sq">
            <a:noFill/>
            <a:miter lim="800000"/>
          </a:ln>
          <a:effectLst/>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740395" y="3775191"/>
            <a:ext cx="6629285" cy="2404490"/>
          </a:xfrm>
        </p:spPr>
        <p:txBody>
          <a:bodyPr>
            <a:normAutofit/>
          </a:bodyPr>
          <a:lstStyle>
            <a:lvl1pPr marL="0" indent="0" algn="l">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1736859" y="6563828"/>
            <a:ext cx="6632821" cy="384148"/>
          </a:xfrm>
        </p:spPr>
        <p:txBody>
          <a:bodyPr/>
          <a:lstStyle>
            <a:lvl1pPr algn="l">
              <a:defRPr/>
            </a:lvl1pPr>
          </a:lstStyle>
          <a:p>
            <a:fld id="{48A87A34-81AB-432B-8DAE-1953F412C126}" type="datetimeFigureOut">
              <a:rPr lang="en-US" smtClean="0"/>
              <a:pPr/>
              <a:t>4/24/2024</a:t>
            </a:fld>
            <a:endParaRPr lang="en-US" dirty="0"/>
          </a:p>
        </p:txBody>
      </p:sp>
      <p:sp>
        <p:nvSpPr>
          <p:cNvPr id="6" name="Footer Placeholder 5"/>
          <p:cNvSpPr>
            <a:spLocks noGrp="1"/>
          </p:cNvSpPr>
          <p:nvPr>
            <p:ph type="ftr" sz="quarter" idx="11"/>
          </p:nvPr>
        </p:nvSpPr>
        <p:spPr>
          <a:xfrm>
            <a:off x="1736858" y="382369"/>
            <a:ext cx="6649205" cy="385117"/>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31" name="Straight Connector 30"/>
          <p:cNvCxnSpPr/>
          <p:nvPr/>
        </p:nvCxnSpPr>
        <p:spPr>
          <a:xfrm>
            <a:off x="1736859" y="3772326"/>
            <a:ext cx="663282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51406432"/>
      </p:ext>
    </p:extLst>
  </p:cSld>
  <p:clrMapOvr>
    <a:masterClrMapping/>
  </p:clrMapOvr>
  <p:hf sldNum="0"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423372"/>
            <a:ext cx="14630400" cy="49271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4">
            <a:extLst>
              <a:ext uri="{28A0092B-C50C-407E-A947-70E740481C1C}">
                <a14:useLocalDpi xmlns:a14="http://schemas.microsoft.com/office/drawing/2010/main" val="0"/>
              </a:ext>
            </a:extLst>
          </a:blip>
          <a:srcRect t="1538" b="-1538"/>
          <a:stretch/>
        </p:blipFill>
        <p:spPr bwMode="black">
          <a:xfrm>
            <a:off x="0" y="7351776"/>
            <a:ext cx="14630400" cy="891540"/>
          </a:xfrm>
          <a:prstGeom prst="rect">
            <a:avLst/>
          </a:prstGeom>
        </p:spPr>
      </p:pic>
      <p:sp>
        <p:nvSpPr>
          <p:cNvPr id="2" name="Title Placeholder 1"/>
          <p:cNvSpPr>
            <a:spLocks noGrp="1"/>
          </p:cNvSpPr>
          <p:nvPr>
            <p:ph type="title"/>
          </p:nvPr>
        </p:nvSpPr>
        <p:spPr>
          <a:xfrm>
            <a:off x="1741895" y="965423"/>
            <a:ext cx="11523930" cy="125908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741895" y="2418879"/>
            <a:ext cx="11523930" cy="41407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064966" y="396445"/>
            <a:ext cx="4200858" cy="371041"/>
          </a:xfrm>
          <a:prstGeom prst="rect">
            <a:avLst/>
          </a:prstGeom>
        </p:spPr>
        <p:txBody>
          <a:bodyPr vert="horz" lIns="91440" tIns="45720" rIns="91440" bIns="45720" rtlCol="0" anchor="ctr"/>
          <a:lstStyle>
            <a:lvl1pPr algn="r">
              <a:defRPr sz="1200">
                <a:solidFill>
                  <a:schemeClr val="tx1">
                    <a:tint val="75000"/>
                  </a:schemeClr>
                </a:solidFill>
              </a:defRPr>
            </a:lvl1pPr>
          </a:lstStyle>
          <a:p>
            <a:fld id="{48A87A34-81AB-432B-8DAE-1953F412C126}" type="datetimeFigureOut">
              <a:rPr lang="en-US" smtClean="0"/>
              <a:pPr/>
              <a:t>4/24/2024</a:t>
            </a:fld>
            <a:endParaRPr lang="en-US" dirty="0"/>
          </a:p>
        </p:txBody>
      </p:sp>
      <p:sp>
        <p:nvSpPr>
          <p:cNvPr id="5" name="Footer Placeholder 4"/>
          <p:cNvSpPr>
            <a:spLocks noGrp="1"/>
          </p:cNvSpPr>
          <p:nvPr>
            <p:ph type="ftr" sz="quarter" idx="3"/>
          </p:nvPr>
        </p:nvSpPr>
        <p:spPr>
          <a:xfrm>
            <a:off x="1741895" y="395169"/>
            <a:ext cx="7126603" cy="371041"/>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76073" y="958767"/>
            <a:ext cx="973223" cy="604294"/>
          </a:xfrm>
          <a:prstGeom prst="rect">
            <a:avLst/>
          </a:prstGeom>
        </p:spPr>
        <p:txBody>
          <a:bodyPr vert="horz" lIns="91440" tIns="45720" rIns="91440" bIns="45720" rtlCol="0" anchor="t"/>
          <a:lstStyle>
            <a:lvl1pPr algn="r">
              <a:defRPr sz="3360">
                <a:solidFill>
                  <a:schemeClr val="accent1"/>
                </a:solidFill>
              </a:defRPr>
            </a:lvl1pPr>
          </a:lstStyle>
          <a:p>
            <a:fld id="{6D22F896-40B5-4ADD-8801-0D06FADFA095}" type="slidenum">
              <a:rPr lang="en-US" smtClean="0"/>
              <a:pPr/>
              <a:t>‹#›</a:t>
            </a:fld>
            <a:endParaRPr lang="en-US" dirty="0"/>
          </a:p>
        </p:txBody>
      </p:sp>
      <p:cxnSp>
        <p:nvCxnSpPr>
          <p:cNvPr id="10" name="Straight Connector 9"/>
          <p:cNvCxnSpPr/>
          <p:nvPr/>
        </p:nvCxnSpPr>
        <p:spPr>
          <a:xfrm>
            <a:off x="0" y="7354096"/>
            <a:ext cx="146304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3995083"/>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Lst>
  <p:hf sldNum="0" hdr="0" dt="0"/>
  <p:txStyles>
    <p:titleStyle>
      <a:lvl1pPr algn="l" defTabSz="1097280" rtl="0" eaLnBrk="1" latinLnBrk="0" hangingPunct="1">
        <a:lnSpc>
          <a:spcPct val="90000"/>
        </a:lnSpc>
        <a:spcBef>
          <a:spcPct val="0"/>
        </a:spcBef>
        <a:buNone/>
        <a:defRPr sz="3840" b="0" i="0" kern="1200" cap="all">
          <a:solidFill>
            <a:schemeClr val="tx1"/>
          </a:solidFill>
          <a:effectLst/>
          <a:latin typeface="+mj-lt"/>
          <a:ea typeface="+mj-ea"/>
          <a:cs typeface="+mj-cs"/>
        </a:defRPr>
      </a:lvl1pPr>
    </p:titleStyle>
    <p:bodyStyle>
      <a:lvl1pPr marL="274320" indent="-274320" algn="l" defTabSz="1097280" rtl="0" eaLnBrk="1" latinLnBrk="0" hangingPunct="1">
        <a:lnSpc>
          <a:spcPct val="120000"/>
        </a:lnSpc>
        <a:spcBef>
          <a:spcPts val="1200"/>
        </a:spcBef>
        <a:buClr>
          <a:schemeClr val="accent1"/>
        </a:buClr>
        <a:buSzPct val="100000"/>
        <a:buFont typeface="Arial" panose="020B0604020202020204" pitchFamily="34" charset="0"/>
        <a:buChar char="•"/>
        <a:defRPr sz="2400" kern="1200">
          <a:solidFill>
            <a:schemeClr val="tx1"/>
          </a:solidFill>
          <a:effectLst/>
          <a:latin typeface="+mn-lt"/>
          <a:ea typeface="+mn-ea"/>
          <a:cs typeface="+mn-cs"/>
        </a:defRPr>
      </a:lvl1pPr>
      <a:lvl2pPr marL="82296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2160" kern="1200" cap="none" baseline="0">
          <a:solidFill>
            <a:schemeClr val="tx1"/>
          </a:solidFill>
          <a:effectLst/>
          <a:latin typeface="+mn-lt"/>
          <a:ea typeface="+mn-ea"/>
          <a:cs typeface="+mn-cs"/>
        </a:defRPr>
      </a:lvl2pPr>
      <a:lvl3pPr marL="137160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920" kern="1200">
          <a:solidFill>
            <a:schemeClr val="tx1"/>
          </a:solidFill>
          <a:effectLst/>
          <a:latin typeface="+mn-lt"/>
          <a:ea typeface="+mn-ea"/>
          <a:cs typeface="+mn-cs"/>
        </a:defRPr>
      </a:lvl3pPr>
      <a:lvl4pPr marL="192024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680" kern="1200" cap="none" baseline="0">
          <a:solidFill>
            <a:schemeClr val="tx1"/>
          </a:solidFill>
          <a:effectLst/>
          <a:latin typeface="+mn-lt"/>
          <a:ea typeface="+mn-ea"/>
          <a:cs typeface="+mn-cs"/>
        </a:defRPr>
      </a:lvl4pPr>
      <a:lvl5pPr marL="246888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5pPr>
      <a:lvl6pPr marL="301752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6pPr>
      <a:lvl7pPr marL="356616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7pPr>
      <a:lvl8pPr marL="411480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baseline="0">
          <a:solidFill>
            <a:schemeClr val="tx1"/>
          </a:solidFill>
          <a:effectLst/>
          <a:latin typeface="+mn-lt"/>
          <a:ea typeface="+mn-ea"/>
          <a:cs typeface="+mn-cs"/>
        </a:defRPr>
      </a:lvl8pPr>
      <a:lvl9pPr marL="466344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baseline="0">
          <a:solidFill>
            <a:schemeClr val="tx1"/>
          </a:solidFill>
          <a:effectLst/>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3.png"/><Relationship Id="rId5" Type="http://schemas.openxmlformats.org/officeDocument/2006/relationships/hyperlink" Target="https://www.kaggle.com/datasets/kelvinkelue/credit-card-fraud-prediction?select=fraud+test.csv" TargetMode="Externa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a:spLocks noGrp="1" noRot="1" noMove="1" noResize="1" noEditPoints="1" noAdjustHandles="1" noChangeArrowheads="1" noChangeShapeType="1"/>
          </p:cNvSpPr>
          <p:nvPr/>
        </p:nvSpPr>
        <p:spPr>
          <a:xfrm>
            <a:off x="0" y="0"/>
            <a:ext cx="14630400" cy="8229600"/>
          </a:xfrm>
          <a:prstGeom prst="rect">
            <a:avLst/>
          </a:prstGeom>
          <a:solidFill>
            <a:srgbClr val="1B1C1D"/>
          </a:solidFill>
          <a:ln/>
        </p:spPr>
        <p:txBody>
          <a:bodyPr/>
          <a:lstStyle/>
          <a:p>
            <a:endParaRPr lang="en-US" dirty="0"/>
          </a:p>
        </p:txBody>
      </p:sp>
      <p:sp>
        <p:nvSpPr>
          <p:cNvPr id="5" name="Text 1"/>
          <p:cNvSpPr/>
          <p:nvPr/>
        </p:nvSpPr>
        <p:spPr>
          <a:xfrm>
            <a:off x="833198" y="2226743"/>
            <a:ext cx="6881146" cy="1923599"/>
          </a:xfrm>
          <a:prstGeom prst="rect">
            <a:avLst/>
          </a:prstGeom>
          <a:noFill/>
          <a:ln/>
        </p:spPr>
        <p:txBody>
          <a:bodyPr wrap="square" rtlCol="0" anchor="t"/>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Detecting Credit Card Fraud</a:t>
            </a:r>
            <a:endParaRPr lang="en-US" sz="6036" dirty="0"/>
          </a:p>
        </p:txBody>
      </p:sp>
      <p:sp>
        <p:nvSpPr>
          <p:cNvPr id="6" name="Text 2"/>
          <p:cNvSpPr/>
          <p:nvPr/>
        </p:nvSpPr>
        <p:spPr>
          <a:xfrm>
            <a:off x="833198" y="4305088"/>
            <a:ext cx="7477601" cy="1588867"/>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Credit card fraud is a growing problem that costs businesses and consumers billions of dollars each year. This presentation will explore predictive modeling techniques used to detect and prevent credit card fraud, helping you safeguard your customers and your bottom line.</a:t>
            </a:r>
          </a:p>
          <a:p>
            <a:pPr marL="0" indent="0">
              <a:lnSpc>
                <a:spcPts val="2799"/>
              </a:lnSpc>
              <a:buNone/>
            </a:pPr>
            <a:endParaRPr lang="en-US" sz="1750" dirty="0">
              <a:solidFill>
                <a:srgbClr val="CFCBBF"/>
              </a:solidFill>
              <a:latin typeface="Raleway" pitchFamily="34" charset="0"/>
            </a:endParaRPr>
          </a:p>
        </p:txBody>
      </p:sp>
      <p:sp>
        <p:nvSpPr>
          <p:cNvPr id="9" name="Text 4"/>
          <p:cNvSpPr/>
          <p:nvPr/>
        </p:nvSpPr>
        <p:spPr>
          <a:xfrm>
            <a:off x="833198" y="6203447"/>
            <a:ext cx="5529181" cy="899003"/>
          </a:xfrm>
          <a:prstGeom prst="rect">
            <a:avLst/>
          </a:prstGeom>
          <a:noFill/>
          <a:ln/>
        </p:spPr>
        <p:txBody>
          <a:bodyPr wrap="none" rtlCol="0" anchor="t"/>
          <a:lstStyle/>
          <a:p>
            <a:pPr marL="0" indent="0" algn="l">
              <a:lnSpc>
                <a:spcPts val="3062"/>
              </a:lnSpc>
              <a:buNone/>
            </a:pPr>
            <a:r>
              <a:rPr lang="en-US" sz="2187" b="1" dirty="0">
                <a:solidFill>
                  <a:srgbClr val="CFCBBF"/>
                </a:solidFill>
                <a:latin typeface="Raleway" pitchFamily="34" charset="0"/>
                <a:ea typeface="Raleway" pitchFamily="34" charset="-122"/>
                <a:cs typeface="Raleway" pitchFamily="34" charset="-120"/>
              </a:rPr>
              <a:t>By Team 3</a:t>
            </a:r>
          </a:p>
          <a:p>
            <a:pPr marL="0" indent="0" algn="l">
              <a:lnSpc>
                <a:spcPts val="3062"/>
              </a:lnSpc>
              <a:buNone/>
            </a:pPr>
            <a:r>
              <a:rPr lang="en-US" sz="1600" dirty="0">
                <a:solidFill>
                  <a:srgbClr val="CFCBBF"/>
                </a:solidFill>
                <a:latin typeface="Raleway" pitchFamily="34" charset="0"/>
              </a:rPr>
              <a:t>Yash Parihar, </a:t>
            </a:r>
            <a:r>
              <a:rPr lang="en-US" sz="1600" dirty="0" err="1">
                <a:solidFill>
                  <a:srgbClr val="CFCBBF"/>
                </a:solidFill>
                <a:latin typeface="Raleway" pitchFamily="34" charset="0"/>
              </a:rPr>
              <a:t>Arbaz</a:t>
            </a:r>
            <a:r>
              <a:rPr lang="en-US" sz="1600" dirty="0">
                <a:solidFill>
                  <a:srgbClr val="CFCBBF"/>
                </a:solidFill>
                <a:latin typeface="Raleway" pitchFamily="34" charset="0"/>
              </a:rPr>
              <a:t> Khan, </a:t>
            </a:r>
            <a:r>
              <a:rPr lang="en-US" sz="1600" dirty="0" err="1">
                <a:solidFill>
                  <a:srgbClr val="CFCBBF"/>
                </a:solidFill>
                <a:latin typeface="Raleway" pitchFamily="34" charset="0"/>
              </a:rPr>
              <a:t>Haoming</a:t>
            </a:r>
            <a:r>
              <a:rPr lang="en-US" sz="1600" dirty="0">
                <a:solidFill>
                  <a:srgbClr val="CFCBBF"/>
                </a:solidFill>
                <a:latin typeface="Raleway" pitchFamily="34" charset="0"/>
              </a:rPr>
              <a:t> Zhang, &amp; Pavan </a:t>
            </a:r>
            <a:r>
              <a:rPr lang="en-US" sz="1600" dirty="0" err="1">
                <a:solidFill>
                  <a:srgbClr val="CFCBBF"/>
                </a:solidFill>
                <a:latin typeface="Raleway" pitchFamily="34" charset="0"/>
              </a:rPr>
              <a:t>Bolla</a:t>
            </a:r>
            <a:endParaRPr lang="en-US" sz="1600" dirty="0"/>
          </a:p>
        </p:txBody>
      </p:sp>
      <p:pic>
        <p:nvPicPr>
          <p:cNvPr id="11" name="Picture 10" descr="A computer hacker with a skull and crossbones on the computer&#10;&#10;Description automatically generated">
            <a:extLst>
              <a:ext uri="{FF2B5EF4-FFF2-40B4-BE49-F238E27FC236}">
                <a16:creationId xmlns:a16="http://schemas.microsoft.com/office/drawing/2014/main" id="{A033F98B-BAA1-1588-D2EA-A63378E4E9AA}"/>
              </a:ext>
            </a:extLst>
          </p:cNvPr>
          <p:cNvPicPr>
            <a:picLocks noChangeAspect="1"/>
          </p:cNvPicPr>
          <p:nvPr/>
        </p:nvPicPr>
        <p:blipFill>
          <a:blip r:embed="rId4"/>
          <a:stretch>
            <a:fillRect/>
          </a:stretch>
        </p:blipFill>
        <p:spPr>
          <a:xfrm>
            <a:off x="8373836" y="0"/>
            <a:ext cx="6591300" cy="3438525"/>
          </a:xfrm>
          <a:prstGeom prst="rect">
            <a:avLst/>
          </a:prstGeom>
        </p:spPr>
      </p:pic>
      <p:sp>
        <p:nvSpPr>
          <p:cNvPr id="4" name="Text 4">
            <a:extLst>
              <a:ext uri="{FF2B5EF4-FFF2-40B4-BE49-F238E27FC236}">
                <a16:creationId xmlns:a16="http://schemas.microsoft.com/office/drawing/2014/main" id="{FAE49B87-2775-A4C4-0E6D-7D945E1FD9CC}"/>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ea typeface="Raleway" pitchFamily="34" charset="-122"/>
                <a:cs typeface="Raleway" pitchFamily="34" charset="-120"/>
              </a:rPr>
              <a:t>1</a:t>
            </a:r>
            <a:endParaRPr lang="en-US" sz="2187" dirty="0">
              <a:solidFill>
                <a:srgbClr val="AE8625"/>
              </a:solidFill>
            </a:endParaRPr>
          </a:p>
        </p:txBody>
      </p:sp>
      <p:sp>
        <p:nvSpPr>
          <p:cNvPr id="7" name="Text 4">
            <a:extLst>
              <a:ext uri="{FF2B5EF4-FFF2-40B4-BE49-F238E27FC236}">
                <a16:creationId xmlns:a16="http://schemas.microsoft.com/office/drawing/2014/main" id="{BBCD4322-485F-1894-7C42-3A9F0956EAB1}"/>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err="1">
                <a:solidFill>
                  <a:srgbClr val="AE8625"/>
                </a:solidFill>
                <a:latin typeface="Raleway" pitchFamily="34" charset="0"/>
              </a:rPr>
              <a:t>Haoming</a:t>
            </a:r>
            <a:endParaRPr lang="en-US" sz="2187" dirty="0">
              <a:solidFill>
                <a:srgbClr val="AE8625"/>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23A00A23-67F8-A845-17B3-56FB57978AF7}"/>
              </a:ext>
            </a:extLst>
          </p:cNvPr>
          <p:cNvSpPr/>
          <p:nvPr/>
        </p:nvSpPr>
        <p:spPr>
          <a:xfrm>
            <a:off x="0" y="0"/>
            <a:ext cx="14630400" cy="8229600"/>
          </a:xfrm>
          <a:prstGeom prst="rect">
            <a:avLst/>
          </a:prstGeom>
          <a:solidFill>
            <a:srgbClr val="1B1C1D"/>
          </a:solidFill>
          <a:ln/>
        </p:spPr>
        <p:txBody>
          <a:bodyPr/>
          <a:lstStyle/>
          <a:p>
            <a:endParaRPr lang="en-US"/>
          </a:p>
        </p:txBody>
      </p:sp>
      <p:sp>
        <p:nvSpPr>
          <p:cNvPr id="3" name="Text 1">
            <a:extLst>
              <a:ext uri="{FF2B5EF4-FFF2-40B4-BE49-F238E27FC236}">
                <a16:creationId xmlns:a16="http://schemas.microsoft.com/office/drawing/2014/main" id="{5D3EBCBA-CF6E-AF03-106D-5141558A60AA}"/>
              </a:ext>
            </a:extLst>
          </p:cNvPr>
          <p:cNvSpPr/>
          <p:nvPr/>
        </p:nvSpPr>
        <p:spPr>
          <a:xfrm>
            <a:off x="5548865" y="283871"/>
            <a:ext cx="353267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rPr>
              <a:t>Add-Ins in JMP</a:t>
            </a:r>
            <a:endParaRPr lang="en-US" sz="4374" dirty="0"/>
          </a:p>
        </p:txBody>
      </p:sp>
      <p:sp>
        <p:nvSpPr>
          <p:cNvPr id="4" name="Text 3">
            <a:extLst>
              <a:ext uri="{FF2B5EF4-FFF2-40B4-BE49-F238E27FC236}">
                <a16:creationId xmlns:a16="http://schemas.microsoft.com/office/drawing/2014/main" id="{3865B73E-62CC-F9F2-6E82-7E12B55C0FD8}"/>
              </a:ext>
            </a:extLst>
          </p:cNvPr>
          <p:cNvSpPr/>
          <p:nvPr/>
        </p:nvSpPr>
        <p:spPr>
          <a:xfrm>
            <a:off x="688165" y="1699505"/>
            <a:ext cx="6627035" cy="1566210"/>
          </a:xfrm>
          <a:prstGeom prst="rect">
            <a:avLst/>
          </a:prstGeom>
          <a:noFill/>
          <a:ln/>
        </p:spPr>
        <p:txBody>
          <a:bodyPr wrap="square" rtlCol="0" anchor="t"/>
          <a:lstStyle/>
          <a:p>
            <a:pPr marL="0" indent="0">
              <a:lnSpc>
                <a:spcPts val="2799"/>
              </a:lnSpc>
              <a:buNone/>
            </a:pPr>
            <a:r>
              <a:rPr lang="en-US" sz="1750" b="1" dirty="0">
                <a:solidFill>
                  <a:srgbClr val="AE8625"/>
                </a:solidFill>
                <a:latin typeface="Raleway" pitchFamily="34" charset="0"/>
                <a:ea typeface="Raleway" pitchFamily="34" charset="-122"/>
                <a:cs typeface="Raleway" pitchFamily="34" charset="-120"/>
              </a:rPr>
              <a:t>Stratified Split Balanced Add-In (Data Partition)</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As the dataset is not balanced for over target variables, i.e. </a:t>
            </a:r>
            <a:r>
              <a:rPr lang="en-US" sz="1750" dirty="0" err="1">
                <a:solidFill>
                  <a:srgbClr val="CFCBBF"/>
                </a:solidFill>
                <a:latin typeface="Arial" panose="020B0604020202020204" pitchFamily="34" charset="0"/>
                <a:ea typeface="Raleway" pitchFamily="34" charset="-122"/>
                <a:cs typeface="Arial" panose="020B0604020202020204" pitchFamily="34" charset="0"/>
              </a:rPr>
              <a:t>is_fraud</a:t>
            </a:r>
            <a:r>
              <a:rPr lang="en-US" sz="1750" dirty="0">
                <a:solidFill>
                  <a:srgbClr val="CFCBBF"/>
                </a:solidFill>
                <a:latin typeface="Arial" panose="020B0604020202020204" pitchFamily="34" charset="0"/>
                <a:ea typeface="Raleway" pitchFamily="34" charset="-122"/>
                <a:cs typeface="Arial" panose="020B0604020202020204" pitchFamily="34" charset="0"/>
              </a:rPr>
              <a:t> (1) is &lt; 1% (0.39% in total), we will be doing oversampling using Stratified Split Balanced Add-In</a:t>
            </a:r>
          </a:p>
        </p:txBody>
      </p:sp>
      <p:pic>
        <p:nvPicPr>
          <p:cNvPr id="10" name="Picture 9" descr="A screenshot of a computer&#10;&#10;Description automatically generated">
            <a:extLst>
              <a:ext uri="{FF2B5EF4-FFF2-40B4-BE49-F238E27FC236}">
                <a16:creationId xmlns:a16="http://schemas.microsoft.com/office/drawing/2014/main" id="{50DC596B-6461-9D4C-4436-C90024A84468}"/>
              </a:ext>
            </a:extLst>
          </p:cNvPr>
          <p:cNvPicPr>
            <a:picLocks noChangeAspect="1"/>
          </p:cNvPicPr>
          <p:nvPr/>
        </p:nvPicPr>
        <p:blipFill>
          <a:blip r:embed="rId3"/>
          <a:stretch>
            <a:fillRect/>
          </a:stretch>
        </p:blipFill>
        <p:spPr>
          <a:xfrm>
            <a:off x="772886" y="3468230"/>
            <a:ext cx="5943600" cy="3559810"/>
          </a:xfrm>
          <a:prstGeom prst="rect">
            <a:avLst/>
          </a:prstGeom>
        </p:spPr>
      </p:pic>
      <p:sp>
        <p:nvSpPr>
          <p:cNvPr id="11" name="Text 3">
            <a:extLst>
              <a:ext uri="{FF2B5EF4-FFF2-40B4-BE49-F238E27FC236}">
                <a16:creationId xmlns:a16="http://schemas.microsoft.com/office/drawing/2014/main" id="{FB8A3E82-C0D7-1982-A020-8C70FF93F115}"/>
              </a:ext>
            </a:extLst>
          </p:cNvPr>
          <p:cNvSpPr/>
          <p:nvPr/>
        </p:nvSpPr>
        <p:spPr>
          <a:xfrm>
            <a:off x="7315200" y="1693581"/>
            <a:ext cx="6627035" cy="1566210"/>
          </a:xfrm>
          <a:prstGeom prst="rect">
            <a:avLst/>
          </a:prstGeom>
          <a:noFill/>
          <a:ln/>
        </p:spPr>
        <p:txBody>
          <a:bodyPr wrap="square" rtlCol="0" anchor="t"/>
          <a:lstStyle/>
          <a:p>
            <a:pPr marL="0" indent="0">
              <a:lnSpc>
                <a:spcPts val="2799"/>
              </a:lnSpc>
              <a:buNone/>
            </a:pPr>
            <a:r>
              <a:rPr lang="en-US" sz="1750" b="1" dirty="0">
                <a:solidFill>
                  <a:srgbClr val="AE8625"/>
                </a:solidFill>
                <a:latin typeface="Raleway" pitchFamily="34" charset="0"/>
                <a:ea typeface="Raleway" pitchFamily="34" charset="-122"/>
                <a:cs typeface="Raleway" pitchFamily="34" charset="-120"/>
              </a:rPr>
              <a:t>Set Random Seed</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Setting random seed to ensure that results are reproducible.</a:t>
            </a:r>
          </a:p>
        </p:txBody>
      </p:sp>
      <p:pic>
        <p:nvPicPr>
          <p:cNvPr id="12" name="Picture 11" descr="A screenshot of a computer&#10;&#10;Description automatically generated">
            <a:extLst>
              <a:ext uri="{FF2B5EF4-FFF2-40B4-BE49-F238E27FC236}">
                <a16:creationId xmlns:a16="http://schemas.microsoft.com/office/drawing/2014/main" id="{C37CA6B8-25C5-AA59-537D-9A50D4747338}"/>
              </a:ext>
            </a:extLst>
          </p:cNvPr>
          <p:cNvPicPr>
            <a:picLocks noChangeAspect="1"/>
          </p:cNvPicPr>
          <p:nvPr/>
        </p:nvPicPr>
        <p:blipFill>
          <a:blip r:embed="rId4"/>
          <a:stretch>
            <a:fillRect/>
          </a:stretch>
        </p:blipFill>
        <p:spPr>
          <a:xfrm>
            <a:off x="7595635" y="3468230"/>
            <a:ext cx="2971800" cy="2568575"/>
          </a:xfrm>
          <a:prstGeom prst="rect">
            <a:avLst/>
          </a:prstGeom>
        </p:spPr>
      </p:pic>
      <p:sp>
        <p:nvSpPr>
          <p:cNvPr id="13" name="Shape 2">
            <a:extLst>
              <a:ext uri="{FF2B5EF4-FFF2-40B4-BE49-F238E27FC236}">
                <a16:creationId xmlns:a16="http://schemas.microsoft.com/office/drawing/2014/main" id="{8B0662F6-4643-DEE7-3021-641B1CC96017}"/>
              </a:ext>
            </a:extLst>
          </p:cNvPr>
          <p:cNvSpPr/>
          <p:nvPr/>
        </p:nvSpPr>
        <p:spPr>
          <a:xfrm>
            <a:off x="7114984" y="1699505"/>
            <a:ext cx="27384" cy="6000512"/>
          </a:xfrm>
          <a:prstGeom prst="rect">
            <a:avLst/>
          </a:prstGeom>
          <a:solidFill>
            <a:srgbClr val="D2AC47"/>
          </a:solidFill>
          <a:ln/>
        </p:spPr>
        <p:txBody>
          <a:bodyPr/>
          <a:lstStyle/>
          <a:p>
            <a:endParaRPr lang="en-US"/>
          </a:p>
        </p:txBody>
      </p:sp>
      <p:sp>
        <p:nvSpPr>
          <p:cNvPr id="5" name="Text 4">
            <a:extLst>
              <a:ext uri="{FF2B5EF4-FFF2-40B4-BE49-F238E27FC236}">
                <a16:creationId xmlns:a16="http://schemas.microsoft.com/office/drawing/2014/main" id="{458854DD-AD2F-44A4-7F6F-C99848FE7A4C}"/>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rPr>
              <a:t>10</a:t>
            </a:r>
            <a:endParaRPr lang="en-US" sz="2187" dirty="0">
              <a:solidFill>
                <a:srgbClr val="AE8625"/>
              </a:solidFill>
            </a:endParaRPr>
          </a:p>
        </p:txBody>
      </p:sp>
      <p:sp>
        <p:nvSpPr>
          <p:cNvPr id="6" name="Text 4">
            <a:extLst>
              <a:ext uri="{FF2B5EF4-FFF2-40B4-BE49-F238E27FC236}">
                <a16:creationId xmlns:a16="http://schemas.microsoft.com/office/drawing/2014/main" id="{5E45EEA1-1C43-EED9-555D-65112331C8BF}"/>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a:solidFill>
                  <a:srgbClr val="AE8625"/>
                </a:solidFill>
                <a:latin typeface="Raleway" pitchFamily="34" charset="0"/>
              </a:rPr>
              <a:t>Yash</a:t>
            </a:r>
            <a:endParaRPr lang="en-US" sz="2187" dirty="0">
              <a:solidFill>
                <a:srgbClr val="AE8625"/>
              </a:solidFill>
            </a:endParaRPr>
          </a:p>
        </p:txBody>
      </p:sp>
    </p:spTree>
    <p:extLst>
      <p:ext uri="{BB962C8B-B14F-4D97-AF65-F5344CB8AC3E}">
        <p14:creationId xmlns:p14="http://schemas.microsoft.com/office/powerpoint/2010/main" val="3075344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a:spLocks noGrp="1" noRot="1" noMove="1" noResize="1" noEditPoints="1" noAdjustHandles="1" noChangeArrowheads="1" noChangeShapeType="1"/>
          </p:cNvSpPr>
          <p:nvPr/>
        </p:nvSpPr>
        <p:spPr>
          <a:xfrm>
            <a:off x="0" y="0"/>
            <a:ext cx="14630400" cy="8229600"/>
          </a:xfrm>
          <a:prstGeom prst="rect">
            <a:avLst/>
          </a:prstGeom>
          <a:solidFill>
            <a:srgbClr val="1B1C1D"/>
          </a:solidFill>
          <a:ln/>
        </p:spPr>
        <p:txBody>
          <a:bodyPr/>
          <a:lstStyle/>
          <a:p>
            <a:endParaRPr lang="en-US"/>
          </a:p>
        </p:txBody>
      </p:sp>
      <p:pic>
        <p:nvPicPr>
          <p:cNvPr id="12" name="Image 1" descr="preencoded.png">
            <a:extLst>
              <a:ext uri="{FF2B5EF4-FFF2-40B4-BE49-F238E27FC236}">
                <a16:creationId xmlns:a16="http://schemas.microsoft.com/office/drawing/2014/main" id="{1A036F54-BF24-4DA9-B85F-C70ED6AD930B}"/>
              </a:ext>
            </a:extLst>
          </p:cNvPr>
          <p:cNvPicPr>
            <a:picLocks noChangeAspect="1"/>
          </p:cNvPicPr>
          <p:nvPr/>
        </p:nvPicPr>
        <p:blipFill>
          <a:blip r:embed="rId4"/>
          <a:stretch>
            <a:fillRect/>
          </a:stretch>
        </p:blipFill>
        <p:spPr>
          <a:xfrm>
            <a:off x="-7620" y="0"/>
            <a:ext cx="14630400" cy="8229600"/>
          </a:xfrm>
          <a:prstGeom prst="rect">
            <a:avLst/>
          </a:prstGeom>
        </p:spPr>
      </p:pic>
      <p:pic>
        <p:nvPicPr>
          <p:cNvPr id="4" name="Image 1" descr="preencoded.png"/>
          <p:cNvPicPr>
            <a:picLocks noChangeAspect="1"/>
          </p:cNvPicPr>
          <p:nvPr/>
        </p:nvPicPr>
        <p:blipFill>
          <a:blip r:embed="rId5"/>
          <a:stretch>
            <a:fillRect/>
          </a:stretch>
        </p:blipFill>
        <p:spPr>
          <a:xfrm>
            <a:off x="-7620" y="0"/>
            <a:ext cx="3657600" cy="8229600"/>
          </a:xfrm>
          <a:prstGeom prst="rect">
            <a:avLst/>
          </a:prstGeom>
        </p:spPr>
      </p:pic>
      <p:sp>
        <p:nvSpPr>
          <p:cNvPr id="5" name="Text 1"/>
          <p:cNvSpPr/>
          <p:nvPr/>
        </p:nvSpPr>
        <p:spPr>
          <a:xfrm>
            <a:off x="4482346" y="605909"/>
            <a:ext cx="5498902" cy="687348"/>
          </a:xfrm>
          <a:prstGeom prst="rect">
            <a:avLst/>
          </a:prstGeom>
          <a:noFill/>
          <a:ln/>
        </p:spPr>
        <p:txBody>
          <a:bodyPr wrap="none" rtlCol="0" anchor="t"/>
          <a:lstStyle/>
          <a:p>
            <a:pPr marL="0" indent="0">
              <a:lnSpc>
                <a:spcPts val="5412"/>
              </a:lnSpc>
              <a:buNone/>
            </a:pPr>
            <a:r>
              <a:rPr lang="en-US" sz="4330" dirty="0">
                <a:solidFill>
                  <a:srgbClr val="AE8625"/>
                </a:solidFill>
                <a:latin typeface="Prata" pitchFamily="34" charset="0"/>
                <a:ea typeface="Prata" pitchFamily="34" charset="-122"/>
                <a:cs typeface="Prata" pitchFamily="34" charset="-120"/>
              </a:rPr>
              <a:t>Model Overview</a:t>
            </a:r>
            <a:endParaRPr lang="en-US" sz="4330" dirty="0"/>
          </a:p>
        </p:txBody>
      </p:sp>
      <p:sp>
        <p:nvSpPr>
          <p:cNvPr id="6" name="Shape 2"/>
          <p:cNvSpPr/>
          <p:nvPr/>
        </p:nvSpPr>
        <p:spPr>
          <a:xfrm>
            <a:off x="4798576" y="1623179"/>
            <a:ext cx="27384" cy="6000512"/>
          </a:xfrm>
          <a:prstGeom prst="rect">
            <a:avLst/>
          </a:prstGeom>
          <a:solidFill>
            <a:srgbClr val="D2AC47"/>
          </a:solidFill>
          <a:ln/>
        </p:spPr>
        <p:txBody>
          <a:bodyPr/>
          <a:lstStyle/>
          <a:p>
            <a:endParaRPr lang="en-US"/>
          </a:p>
        </p:txBody>
      </p:sp>
      <p:sp>
        <p:nvSpPr>
          <p:cNvPr id="7" name="Shape 3"/>
          <p:cNvSpPr/>
          <p:nvPr/>
        </p:nvSpPr>
        <p:spPr>
          <a:xfrm>
            <a:off x="5059680" y="2028706"/>
            <a:ext cx="769739" cy="27384"/>
          </a:xfrm>
          <a:prstGeom prst="rect">
            <a:avLst/>
          </a:prstGeom>
          <a:solidFill>
            <a:srgbClr val="D2AC47"/>
          </a:solidFill>
          <a:ln/>
        </p:spPr>
        <p:txBody>
          <a:bodyPr/>
          <a:lstStyle/>
          <a:p>
            <a:endParaRPr lang="en-US"/>
          </a:p>
        </p:txBody>
      </p:sp>
      <p:sp>
        <p:nvSpPr>
          <p:cNvPr id="8" name="Shape 4"/>
          <p:cNvSpPr/>
          <p:nvPr/>
        </p:nvSpPr>
        <p:spPr>
          <a:xfrm>
            <a:off x="4564856" y="1794986"/>
            <a:ext cx="494824" cy="494824"/>
          </a:xfrm>
          <a:prstGeom prst="roundRect">
            <a:avLst>
              <a:gd name="adj" fmla="val 13336"/>
            </a:avLst>
          </a:prstGeom>
          <a:solidFill>
            <a:srgbClr val="2D3033"/>
          </a:solidFill>
          <a:ln/>
        </p:spPr>
        <p:txBody>
          <a:bodyPr/>
          <a:lstStyle/>
          <a:p>
            <a:endParaRPr lang="en-US"/>
          </a:p>
        </p:txBody>
      </p:sp>
      <p:sp>
        <p:nvSpPr>
          <p:cNvPr id="9" name="Text 5"/>
          <p:cNvSpPr/>
          <p:nvPr/>
        </p:nvSpPr>
        <p:spPr>
          <a:xfrm>
            <a:off x="4564856" y="1836182"/>
            <a:ext cx="481132" cy="412313"/>
          </a:xfrm>
          <a:prstGeom prst="rect">
            <a:avLst/>
          </a:prstGeom>
          <a:noFill/>
          <a:ln/>
        </p:spPr>
        <p:txBody>
          <a:bodyPr wrap="none" rtlCol="0" anchor="t"/>
          <a:lstStyle/>
          <a:p>
            <a:pPr marL="0" indent="0" algn="ctr">
              <a:lnSpc>
                <a:spcPts val="3247"/>
              </a:lnSpc>
              <a:buNone/>
            </a:pPr>
            <a:r>
              <a:rPr lang="en-US" sz="2598" dirty="0">
                <a:solidFill>
                  <a:srgbClr val="AE8625"/>
                </a:solidFill>
                <a:latin typeface="Prata" pitchFamily="34" charset="0"/>
                <a:ea typeface="Prata" pitchFamily="34" charset="-122"/>
                <a:cs typeface="Prata" pitchFamily="34" charset="-120"/>
              </a:rPr>
              <a:t>1</a:t>
            </a:r>
            <a:endParaRPr lang="en-US" sz="2598" dirty="0"/>
          </a:p>
        </p:txBody>
      </p:sp>
      <p:sp>
        <p:nvSpPr>
          <p:cNvPr id="21" name="Text 17"/>
          <p:cNvSpPr/>
          <p:nvPr/>
        </p:nvSpPr>
        <p:spPr>
          <a:xfrm>
            <a:off x="5974556" y="1808438"/>
            <a:ext cx="8256274" cy="440057"/>
          </a:xfrm>
          <a:prstGeom prst="rect">
            <a:avLst/>
          </a:prstGeom>
          <a:noFill/>
          <a:ln/>
        </p:spPr>
        <p:txBody>
          <a:bodyPr wrap="square" rtlCol="0" anchor="t"/>
          <a:lstStyle/>
          <a:p>
            <a:pPr marL="0" indent="0" algn="l">
              <a:lnSpc>
                <a:spcPts val="2771"/>
              </a:lnSpc>
              <a:buNone/>
            </a:pPr>
            <a:r>
              <a:rPr lang="en-US" sz="1732" dirty="0">
                <a:solidFill>
                  <a:srgbClr val="CFCBBF"/>
                </a:solidFill>
                <a:latin typeface="Raleway" pitchFamily="34" charset="0"/>
              </a:rPr>
              <a:t>Logistic Regression: Some </a:t>
            </a:r>
            <a:r>
              <a:rPr lang="en-US" sz="1732" dirty="0">
                <a:solidFill>
                  <a:srgbClr val="CFCBBF"/>
                </a:solidFill>
                <a:latin typeface="Raleway" pitchFamily="34" charset="0"/>
                <a:ea typeface="Raleway" pitchFamily="34" charset="-122"/>
                <a:cs typeface="Raleway" pitchFamily="34" charset="-120"/>
              </a:rPr>
              <a:t>of the variables were not contributing (P-Value)</a:t>
            </a:r>
            <a:endParaRPr lang="en-US" sz="1732" dirty="0">
              <a:solidFill>
                <a:schemeClr val="bg1"/>
              </a:solidFill>
            </a:endParaRPr>
          </a:p>
        </p:txBody>
      </p:sp>
      <p:sp>
        <p:nvSpPr>
          <p:cNvPr id="22" name="Shape 3">
            <a:extLst>
              <a:ext uri="{FF2B5EF4-FFF2-40B4-BE49-F238E27FC236}">
                <a16:creationId xmlns:a16="http://schemas.microsoft.com/office/drawing/2014/main" id="{A5C57BA8-FC68-2E51-A80E-37580F848033}"/>
              </a:ext>
            </a:extLst>
          </p:cNvPr>
          <p:cNvSpPr/>
          <p:nvPr/>
        </p:nvSpPr>
        <p:spPr>
          <a:xfrm>
            <a:off x="5059680" y="2639496"/>
            <a:ext cx="769739" cy="27384"/>
          </a:xfrm>
          <a:prstGeom prst="rect">
            <a:avLst/>
          </a:prstGeom>
          <a:solidFill>
            <a:srgbClr val="D2AC47"/>
          </a:solidFill>
          <a:ln/>
        </p:spPr>
        <p:txBody>
          <a:bodyPr/>
          <a:lstStyle/>
          <a:p>
            <a:endParaRPr lang="en-US"/>
          </a:p>
        </p:txBody>
      </p:sp>
      <p:sp>
        <p:nvSpPr>
          <p:cNvPr id="23" name="Shape 4">
            <a:extLst>
              <a:ext uri="{FF2B5EF4-FFF2-40B4-BE49-F238E27FC236}">
                <a16:creationId xmlns:a16="http://schemas.microsoft.com/office/drawing/2014/main" id="{90E74895-3AF3-64F4-7735-8A959724D25E}"/>
              </a:ext>
            </a:extLst>
          </p:cNvPr>
          <p:cNvSpPr/>
          <p:nvPr/>
        </p:nvSpPr>
        <p:spPr>
          <a:xfrm>
            <a:off x="4564856" y="2405776"/>
            <a:ext cx="494824" cy="494824"/>
          </a:xfrm>
          <a:prstGeom prst="roundRect">
            <a:avLst>
              <a:gd name="adj" fmla="val 13336"/>
            </a:avLst>
          </a:prstGeom>
          <a:solidFill>
            <a:srgbClr val="2D3033"/>
          </a:solidFill>
          <a:ln/>
        </p:spPr>
        <p:txBody>
          <a:bodyPr/>
          <a:lstStyle/>
          <a:p>
            <a:endParaRPr lang="en-US"/>
          </a:p>
        </p:txBody>
      </p:sp>
      <p:sp>
        <p:nvSpPr>
          <p:cNvPr id="26" name="Shape 3">
            <a:extLst>
              <a:ext uri="{FF2B5EF4-FFF2-40B4-BE49-F238E27FC236}">
                <a16:creationId xmlns:a16="http://schemas.microsoft.com/office/drawing/2014/main" id="{D80381C8-C10E-E155-D83C-AA3671F2F7C8}"/>
              </a:ext>
            </a:extLst>
          </p:cNvPr>
          <p:cNvSpPr/>
          <p:nvPr/>
        </p:nvSpPr>
        <p:spPr>
          <a:xfrm>
            <a:off x="5059680" y="3250286"/>
            <a:ext cx="769739" cy="27384"/>
          </a:xfrm>
          <a:prstGeom prst="rect">
            <a:avLst/>
          </a:prstGeom>
          <a:solidFill>
            <a:srgbClr val="D2AC47"/>
          </a:solidFill>
          <a:ln/>
        </p:spPr>
        <p:txBody>
          <a:bodyPr/>
          <a:lstStyle/>
          <a:p>
            <a:endParaRPr lang="en-US"/>
          </a:p>
        </p:txBody>
      </p:sp>
      <p:sp>
        <p:nvSpPr>
          <p:cNvPr id="27" name="Shape 4">
            <a:extLst>
              <a:ext uri="{FF2B5EF4-FFF2-40B4-BE49-F238E27FC236}">
                <a16:creationId xmlns:a16="http://schemas.microsoft.com/office/drawing/2014/main" id="{46AB6BD7-569C-648E-230D-693D8BE84FA0}"/>
              </a:ext>
            </a:extLst>
          </p:cNvPr>
          <p:cNvSpPr/>
          <p:nvPr/>
        </p:nvSpPr>
        <p:spPr>
          <a:xfrm>
            <a:off x="4564856" y="3016566"/>
            <a:ext cx="494824" cy="494824"/>
          </a:xfrm>
          <a:prstGeom prst="roundRect">
            <a:avLst>
              <a:gd name="adj" fmla="val 13336"/>
            </a:avLst>
          </a:prstGeom>
          <a:solidFill>
            <a:srgbClr val="2D3033"/>
          </a:solidFill>
          <a:ln/>
        </p:spPr>
        <p:txBody>
          <a:bodyPr/>
          <a:lstStyle/>
          <a:p>
            <a:endParaRPr lang="en-US"/>
          </a:p>
        </p:txBody>
      </p:sp>
      <p:sp>
        <p:nvSpPr>
          <p:cNvPr id="28" name="Shape 3">
            <a:extLst>
              <a:ext uri="{FF2B5EF4-FFF2-40B4-BE49-F238E27FC236}">
                <a16:creationId xmlns:a16="http://schemas.microsoft.com/office/drawing/2014/main" id="{66AE620C-0DFA-9A10-EBE5-C7ACD12CF3FB}"/>
              </a:ext>
            </a:extLst>
          </p:cNvPr>
          <p:cNvSpPr/>
          <p:nvPr/>
        </p:nvSpPr>
        <p:spPr>
          <a:xfrm>
            <a:off x="5045988" y="3890208"/>
            <a:ext cx="769739" cy="27384"/>
          </a:xfrm>
          <a:prstGeom prst="rect">
            <a:avLst/>
          </a:prstGeom>
          <a:solidFill>
            <a:srgbClr val="D2AC47"/>
          </a:solidFill>
          <a:ln/>
        </p:spPr>
        <p:txBody>
          <a:bodyPr/>
          <a:lstStyle/>
          <a:p>
            <a:endParaRPr lang="en-US"/>
          </a:p>
        </p:txBody>
      </p:sp>
      <p:sp>
        <p:nvSpPr>
          <p:cNvPr id="29" name="Shape 4">
            <a:extLst>
              <a:ext uri="{FF2B5EF4-FFF2-40B4-BE49-F238E27FC236}">
                <a16:creationId xmlns:a16="http://schemas.microsoft.com/office/drawing/2014/main" id="{355D4234-1244-2385-F5BB-A91C2385D1D2}"/>
              </a:ext>
            </a:extLst>
          </p:cNvPr>
          <p:cNvSpPr/>
          <p:nvPr/>
        </p:nvSpPr>
        <p:spPr>
          <a:xfrm>
            <a:off x="4551164" y="3656488"/>
            <a:ext cx="494824" cy="494824"/>
          </a:xfrm>
          <a:prstGeom prst="roundRect">
            <a:avLst>
              <a:gd name="adj" fmla="val 13336"/>
            </a:avLst>
          </a:prstGeom>
          <a:solidFill>
            <a:srgbClr val="2D3033"/>
          </a:solidFill>
          <a:ln/>
        </p:spPr>
        <p:txBody>
          <a:bodyPr/>
          <a:lstStyle/>
          <a:p>
            <a:endParaRPr lang="en-US"/>
          </a:p>
        </p:txBody>
      </p:sp>
      <p:sp>
        <p:nvSpPr>
          <p:cNvPr id="30" name="Shape 3">
            <a:extLst>
              <a:ext uri="{FF2B5EF4-FFF2-40B4-BE49-F238E27FC236}">
                <a16:creationId xmlns:a16="http://schemas.microsoft.com/office/drawing/2014/main" id="{AE936F25-9378-74F6-7B64-110D42FEBCEC}"/>
              </a:ext>
            </a:extLst>
          </p:cNvPr>
          <p:cNvSpPr/>
          <p:nvPr/>
        </p:nvSpPr>
        <p:spPr>
          <a:xfrm>
            <a:off x="5059680" y="4493161"/>
            <a:ext cx="769739" cy="27384"/>
          </a:xfrm>
          <a:prstGeom prst="rect">
            <a:avLst/>
          </a:prstGeom>
          <a:solidFill>
            <a:srgbClr val="D2AC47"/>
          </a:solidFill>
          <a:ln/>
        </p:spPr>
        <p:txBody>
          <a:bodyPr/>
          <a:lstStyle/>
          <a:p>
            <a:endParaRPr lang="en-US"/>
          </a:p>
        </p:txBody>
      </p:sp>
      <p:sp>
        <p:nvSpPr>
          <p:cNvPr id="31" name="Shape 4">
            <a:extLst>
              <a:ext uri="{FF2B5EF4-FFF2-40B4-BE49-F238E27FC236}">
                <a16:creationId xmlns:a16="http://schemas.microsoft.com/office/drawing/2014/main" id="{412AC420-5AC6-596F-37F3-59B9D79E12B1}"/>
              </a:ext>
            </a:extLst>
          </p:cNvPr>
          <p:cNvSpPr/>
          <p:nvPr/>
        </p:nvSpPr>
        <p:spPr>
          <a:xfrm>
            <a:off x="4564856" y="4259441"/>
            <a:ext cx="494824" cy="494824"/>
          </a:xfrm>
          <a:prstGeom prst="roundRect">
            <a:avLst>
              <a:gd name="adj" fmla="val 13336"/>
            </a:avLst>
          </a:prstGeom>
          <a:solidFill>
            <a:srgbClr val="2D3033"/>
          </a:solidFill>
          <a:ln/>
        </p:spPr>
        <p:txBody>
          <a:bodyPr/>
          <a:lstStyle/>
          <a:p>
            <a:endParaRPr lang="en-US"/>
          </a:p>
        </p:txBody>
      </p:sp>
      <p:sp>
        <p:nvSpPr>
          <p:cNvPr id="32" name="Shape 3">
            <a:extLst>
              <a:ext uri="{FF2B5EF4-FFF2-40B4-BE49-F238E27FC236}">
                <a16:creationId xmlns:a16="http://schemas.microsoft.com/office/drawing/2014/main" id="{682085F7-ECC9-4C25-04F9-855F68A5B674}"/>
              </a:ext>
            </a:extLst>
          </p:cNvPr>
          <p:cNvSpPr/>
          <p:nvPr/>
        </p:nvSpPr>
        <p:spPr>
          <a:xfrm>
            <a:off x="5045988" y="5105699"/>
            <a:ext cx="769739" cy="27384"/>
          </a:xfrm>
          <a:prstGeom prst="rect">
            <a:avLst/>
          </a:prstGeom>
          <a:solidFill>
            <a:srgbClr val="D2AC47"/>
          </a:solidFill>
          <a:ln/>
        </p:spPr>
        <p:txBody>
          <a:bodyPr/>
          <a:lstStyle/>
          <a:p>
            <a:endParaRPr lang="en-US"/>
          </a:p>
        </p:txBody>
      </p:sp>
      <p:sp>
        <p:nvSpPr>
          <p:cNvPr id="33" name="Shape 4">
            <a:extLst>
              <a:ext uri="{FF2B5EF4-FFF2-40B4-BE49-F238E27FC236}">
                <a16:creationId xmlns:a16="http://schemas.microsoft.com/office/drawing/2014/main" id="{1FFF99F5-3C4E-3402-0507-7E2D7BB8332E}"/>
              </a:ext>
            </a:extLst>
          </p:cNvPr>
          <p:cNvSpPr/>
          <p:nvPr/>
        </p:nvSpPr>
        <p:spPr>
          <a:xfrm>
            <a:off x="4551164" y="4871979"/>
            <a:ext cx="494824" cy="494824"/>
          </a:xfrm>
          <a:prstGeom prst="roundRect">
            <a:avLst>
              <a:gd name="adj" fmla="val 13336"/>
            </a:avLst>
          </a:prstGeom>
          <a:solidFill>
            <a:srgbClr val="2D3033"/>
          </a:solidFill>
          <a:ln/>
        </p:spPr>
        <p:txBody>
          <a:bodyPr/>
          <a:lstStyle/>
          <a:p>
            <a:endParaRPr lang="en-US"/>
          </a:p>
        </p:txBody>
      </p:sp>
      <p:sp>
        <p:nvSpPr>
          <p:cNvPr id="34" name="Shape 3">
            <a:extLst>
              <a:ext uri="{FF2B5EF4-FFF2-40B4-BE49-F238E27FC236}">
                <a16:creationId xmlns:a16="http://schemas.microsoft.com/office/drawing/2014/main" id="{56118E25-AB7E-C4D5-374E-7A3954CC1CC8}"/>
              </a:ext>
            </a:extLst>
          </p:cNvPr>
          <p:cNvSpPr/>
          <p:nvPr/>
        </p:nvSpPr>
        <p:spPr>
          <a:xfrm>
            <a:off x="5059680" y="5744735"/>
            <a:ext cx="769739" cy="27384"/>
          </a:xfrm>
          <a:prstGeom prst="rect">
            <a:avLst/>
          </a:prstGeom>
          <a:solidFill>
            <a:srgbClr val="D2AC47"/>
          </a:solidFill>
          <a:ln/>
        </p:spPr>
        <p:txBody>
          <a:bodyPr/>
          <a:lstStyle/>
          <a:p>
            <a:endParaRPr lang="en-US"/>
          </a:p>
        </p:txBody>
      </p:sp>
      <p:sp>
        <p:nvSpPr>
          <p:cNvPr id="35" name="Shape 4">
            <a:extLst>
              <a:ext uri="{FF2B5EF4-FFF2-40B4-BE49-F238E27FC236}">
                <a16:creationId xmlns:a16="http://schemas.microsoft.com/office/drawing/2014/main" id="{114FF102-30D3-C09A-036F-E8CAD936CDA8}"/>
              </a:ext>
            </a:extLst>
          </p:cNvPr>
          <p:cNvSpPr/>
          <p:nvPr/>
        </p:nvSpPr>
        <p:spPr>
          <a:xfrm>
            <a:off x="4564856" y="5511015"/>
            <a:ext cx="494824" cy="494824"/>
          </a:xfrm>
          <a:prstGeom prst="roundRect">
            <a:avLst>
              <a:gd name="adj" fmla="val 13336"/>
            </a:avLst>
          </a:prstGeom>
          <a:solidFill>
            <a:srgbClr val="2D3033"/>
          </a:solidFill>
          <a:ln/>
        </p:spPr>
        <p:txBody>
          <a:bodyPr/>
          <a:lstStyle/>
          <a:p>
            <a:endParaRPr lang="en-US"/>
          </a:p>
        </p:txBody>
      </p:sp>
      <p:sp>
        <p:nvSpPr>
          <p:cNvPr id="36" name="Shape 3">
            <a:extLst>
              <a:ext uri="{FF2B5EF4-FFF2-40B4-BE49-F238E27FC236}">
                <a16:creationId xmlns:a16="http://schemas.microsoft.com/office/drawing/2014/main" id="{F15A8FF7-29BD-3CF9-3FC8-7396AA3257BA}"/>
              </a:ext>
            </a:extLst>
          </p:cNvPr>
          <p:cNvSpPr/>
          <p:nvPr/>
        </p:nvSpPr>
        <p:spPr>
          <a:xfrm>
            <a:off x="5045988" y="6370079"/>
            <a:ext cx="769739" cy="27384"/>
          </a:xfrm>
          <a:prstGeom prst="rect">
            <a:avLst/>
          </a:prstGeom>
          <a:solidFill>
            <a:srgbClr val="D2AC47"/>
          </a:solidFill>
          <a:ln/>
        </p:spPr>
        <p:txBody>
          <a:bodyPr/>
          <a:lstStyle/>
          <a:p>
            <a:endParaRPr lang="en-US"/>
          </a:p>
        </p:txBody>
      </p:sp>
      <p:sp>
        <p:nvSpPr>
          <p:cNvPr id="37" name="Shape 4">
            <a:extLst>
              <a:ext uri="{FF2B5EF4-FFF2-40B4-BE49-F238E27FC236}">
                <a16:creationId xmlns:a16="http://schemas.microsoft.com/office/drawing/2014/main" id="{8ACF15B8-ACFE-0F3D-ED28-3FF3C62E3149}"/>
              </a:ext>
            </a:extLst>
          </p:cNvPr>
          <p:cNvSpPr/>
          <p:nvPr/>
        </p:nvSpPr>
        <p:spPr>
          <a:xfrm>
            <a:off x="4551164" y="6136359"/>
            <a:ext cx="494824" cy="494824"/>
          </a:xfrm>
          <a:prstGeom prst="roundRect">
            <a:avLst>
              <a:gd name="adj" fmla="val 13336"/>
            </a:avLst>
          </a:prstGeom>
          <a:solidFill>
            <a:srgbClr val="2D3033"/>
          </a:solidFill>
          <a:ln/>
        </p:spPr>
        <p:txBody>
          <a:bodyPr/>
          <a:lstStyle/>
          <a:p>
            <a:endParaRPr lang="en-US"/>
          </a:p>
        </p:txBody>
      </p:sp>
      <p:sp>
        <p:nvSpPr>
          <p:cNvPr id="38" name="Shape 3">
            <a:extLst>
              <a:ext uri="{FF2B5EF4-FFF2-40B4-BE49-F238E27FC236}">
                <a16:creationId xmlns:a16="http://schemas.microsoft.com/office/drawing/2014/main" id="{A00CC2A3-1E20-96A5-A047-006222150E44}"/>
              </a:ext>
            </a:extLst>
          </p:cNvPr>
          <p:cNvSpPr/>
          <p:nvPr/>
        </p:nvSpPr>
        <p:spPr>
          <a:xfrm>
            <a:off x="5045988" y="7007423"/>
            <a:ext cx="769739" cy="27384"/>
          </a:xfrm>
          <a:prstGeom prst="rect">
            <a:avLst/>
          </a:prstGeom>
          <a:solidFill>
            <a:srgbClr val="D2AC47"/>
          </a:solidFill>
          <a:ln/>
        </p:spPr>
        <p:txBody>
          <a:bodyPr/>
          <a:lstStyle/>
          <a:p>
            <a:endParaRPr lang="en-US"/>
          </a:p>
        </p:txBody>
      </p:sp>
      <p:sp>
        <p:nvSpPr>
          <p:cNvPr id="39" name="Shape 4">
            <a:extLst>
              <a:ext uri="{FF2B5EF4-FFF2-40B4-BE49-F238E27FC236}">
                <a16:creationId xmlns:a16="http://schemas.microsoft.com/office/drawing/2014/main" id="{D50D3CA1-08A1-E1DB-87E3-19FB2F80CFC2}"/>
              </a:ext>
            </a:extLst>
          </p:cNvPr>
          <p:cNvSpPr/>
          <p:nvPr/>
        </p:nvSpPr>
        <p:spPr>
          <a:xfrm>
            <a:off x="4551164" y="6773703"/>
            <a:ext cx="494824" cy="494824"/>
          </a:xfrm>
          <a:prstGeom prst="roundRect">
            <a:avLst>
              <a:gd name="adj" fmla="val 13336"/>
            </a:avLst>
          </a:prstGeom>
          <a:solidFill>
            <a:srgbClr val="2D3033"/>
          </a:solidFill>
          <a:ln/>
        </p:spPr>
        <p:txBody>
          <a:bodyPr/>
          <a:lstStyle/>
          <a:p>
            <a:endParaRPr lang="en-US"/>
          </a:p>
        </p:txBody>
      </p:sp>
      <p:sp>
        <p:nvSpPr>
          <p:cNvPr id="40" name="Text 5">
            <a:extLst>
              <a:ext uri="{FF2B5EF4-FFF2-40B4-BE49-F238E27FC236}">
                <a16:creationId xmlns:a16="http://schemas.microsoft.com/office/drawing/2014/main" id="{4238ADF9-5B62-9203-9124-E80E9FE562D7}"/>
              </a:ext>
            </a:extLst>
          </p:cNvPr>
          <p:cNvSpPr/>
          <p:nvPr/>
        </p:nvSpPr>
        <p:spPr>
          <a:xfrm>
            <a:off x="4571702" y="2432694"/>
            <a:ext cx="481132" cy="412313"/>
          </a:xfrm>
          <a:prstGeom prst="rect">
            <a:avLst/>
          </a:prstGeom>
          <a:noFill/>
          <a:ln/>
        </p:spPr>
        <p:txBody>
          <a:bodyPr wrap="none" rtlCol="0" anchor="t"/>
          <a:lstStyle/>
          <a:p>
            <a:pPr marL="0" indent="0" algn="ctr">
              <a:lnSpc>
                <a:spcPts val="3247"/>
              </a:lnSpc>
              <a:buNone/>
            </a:pPr>
            <a:r>
              <a:rPr lang="en-US" sz="2598" dirty="0">
                <a:solidFill>
                  <a:srgbClr val="AE8625"/>
                </a:solidFill>
                <a:latin typeface="Prata" pitchFamily="34" charset="0"/>
                <a:ea typeface="Prata" pitchFamily="34" charset="-122"/>
                <a:cs typeface="Prata" pitchFamily="34" charset="-120"/>
              </a:rPr>
              <a:t>2</a:t>
            </a:r>
            <a:endParaRPr lang="en-US" sz="2598" dirty="0"/>
          </a:p>
        </p:txBody>
      </p:sp>
      <p:sp>
        <p:nvSpPr>
          <p:cNvPr id="41" name="Text 5">
            <a:extLst>
              <a:ext uri="{FF2B5EF4-FFF2-40B4-BE49-F238E27FC236}">
                <a16:creationId xmlns:a16="http://schemas.microsoft.com/office/drawing/2014/main" id="{612E3973-C2C7-6A1E-5FDB-C50D37405269}"/>
              </a:ext>
            </a:extLst>
          </p:cNvPr>
          <p:cNvSpPr/>
          <p:nvPr/>
        </p:nvSpPr>
        <p:spPr>
          <a:xfrm>
            <a:off x="4571702" y="3014633"/>
            <a:ext cx="481132" cy="412313"/>
          </a:xfrm>
          <a:prstGeom prst="rect">
            <a:avLst/>
          </a:prstGeom>
          <a:noFill/>
          <a:ln/>
        </p:spPr>
        <p:txBody>
          <a:bodyPr wrap="none" rtlCol="0" anchor="t"/>
          <a:lstStyle/>
          <a:p>
            <a:pPr marL="0" indent="0" algn="ctr">
              <a:lnSpc>
                <a:spcPts val="3247"/>
              </a:lnSpc>
              <a:buNone/>
            </a:pPr>
            <a:r>
              <a:rPr lang="en-US" sz="2598" dirty="0">
                <a:solidFill>
                  <a:srgbClr val="AE8625"/>
                </a:solidFill>
                <a:latin typeface="Prata" pitchFamily="34" charset="0"/>
                <a:ea typeface="Prata" pitchFamily="34" charset="-122"/>
              </a:rPr>
              <a:t>3</a:t>
            </a:r>
            <a:endParaRPr lang="en-US" sz="2598" dirty="0"/>
          </a:p>
        </p:txBody>
      </p:sp>
      <p:sp>
        <p:nvSpPr>
          <p:cNvPr id="42" name="Text 5">
            <a:extLst>
              <a:ext uri="{FF2B5EF4-FFF2-40B4-BE49-F238E27FC236}">
                <a16:creationId xmlns:a16="http://schemas.microsoft.com/office/drawing/2014/main" id="{00E08D25-D6C2-4A43-02B9-3D36C2992F75}"/>
              </a:ext>
            </a:extLst>
          </p:cNvPr>
          <p:cNvSpPr/>
          <p:nvPr/>
        </p:nvSpPr>
        <p:spPr>
          <a:xfrm>
            <a:off x="4564856" y="3651055"/>
            <a:ext cx="481132" cy="412313"/>
          </a:xfrm>
          <a:prstGeom prst="rect">
            <a:avLst/>
          </a:prstGeom>
          <a:noFill/>
          <a:ln/>
        </p:spPr>
        <p:txBody>
          <a:bodyPr wrap="none" rtlCol="0" anchor="t"/>
          <a:lstStyle/>
          <a:p>
            <a:pPr marL="0" indent="0" algn="ctr">
              <a:lnSpc>
                <a:spcPts val="3247"/>
              </a:lnSpc>
              <a:buNone/>
            </a:pPr>
            <a:r>
              <a:rPr lang="en-US" sz="2598" dirty="0">
                <a:solidFill>
                  <a:srgbClr val="AE8625"/>
                </a:solidFill>
                <a:latin typeface="Prata" pitchFamily="34" charset="0"/>
                <a:ea typeface="Prata" pitchFamily="34" charset="-122"/>
              </a:rPr>
              <a:t>4</a:t>
            </a:r>
            <a:endParaRPr lang="en-US" sz="2598" dirty="0"/>
          </a:p>
        </p:txBody>
      </p:sp>
      <p:sp>
        <p:nvSpPr>
          <p:cNvPr id="43" name="Text 5">
            <a:extLst>
              <a:ext uri="{FF2B5EF4-FFF2-40B4-BE49-F238E27FC236}">
                <a16:creationId xmlns:a16="http://schemas.microsoft.com/office/drawing/2014/main" id="{B787271B-78C0-839E-7B14-D02E767F264D}"/>
              </a:ext>
            </a:extLst>
          </p:cNvPr>
          <p:cNvSpPr/>
          <p:nvPr/>
        </p:nvSpPr>
        <p:spPr>
          <a:xfrm>
            <a:off x="4558010" y="4280946"/>
            <a:ext cx="481132" cy="412313"/>
          </a:xfrm>
          <a:prstGeom prst="rect">
            <a:avLst/>
          </a:prstGeom>
          <a:noFill/>
          <a:ln/>
        </p:spPr>
        <p:txBody>
          <a:bodyPr wrap="none" rtlCol="0" anchor="t"/>
          <a:lstStyle/>
          <a:p>
            <a:pPr marL="0" indent="0" algn="ctr">
              <a:lnSpc>
                <a:spcPts val="3247"/>
              </a:lnSpc>
              <a:buNone/>
            </a:pPr>
            <a:r>
              <a:rPr lang="en-US" sz="2598" dirty="0">
                <a:solidFill>
                  <a:srgbClr val="AE8625"/>
                </a:solidFill>
                <a:latin typeface="Prata" pitchFamily="34" charset="0"/>
                <a:ea typeface="Prata" pitchFamily="34" charset="-122"/>
              </a:rPr>
              <a:t>5</a:t>
            </a:r>
            <a:endParaRPr lang="en-US" sz="2598" dirty="0"/>
          </a:p>
        </p:txBody>
      </p:sp>
      <p:sp>
        <p:nvSpPr>
          <p:cNvPr id="44" name="Text 5">
            <a:extLst>
              <a:ext uri="{FF2B5EF4-FFF2-40B4-BE49-F238E27FC236}">
                <a16:creationId xmlns:a16="http://schemas.microsoft.com/office/drawing/2014/main" id="{DE42F475-FC81-60AE-2370-E0DE494820EA}"/>
              </a:ext>
            </a:extLst>
          </p:cNvPr>
          <p:cNvSpPr/>
          <p:nvPr/>
        </p:nvSpPr>
        <p:spPr>
          <a:xfrm>
            <a:off x="4558010" y="4878030"/>
            <a:ext cx="481132" cy="412313"/>
          </a:xfrm>
          <a:prstGeom prst="rect">
            <a:avLst/>
          </a:prstGeom>
          <a:noFill/>
          <a:ln/>
        </p:spPr>
        <p:txBody>
          <a:bodyPr wrap="none" rtlCol="0" anchor="t"/>
          <a:lstStyle/>
          <a:p>
            <a:pPr marL="0" indent="0" algn="ctr">
              <a:lnSpc>
                <a:spcPts val="3247"/>
              </a:lnSpc>
              <a:buNone/>
            </a:pPr>
            <a:r>
              <a:rPr lang="en-US" sz="2598" dirty="0">
                <a:solidFill>
                  <a:srgbClr val="AE8625"/>
                </a:solidFill>
                <a:latin typeface="Prata" pitchFamily="34" charset="0"/>
                <a:ea typeface="Prata" pitchFamily="34" charset="-122"/>
              </a:rPr>
              <a:t>6</a:t>
            </a:r>
            <a:endParaRPr lang="en-US" sz="2598" dirty="0"/>
          </a:p>
        </p:txBody>
      </p:sp>
      <p:sp>
        <p:nvSpPr>
          <p:cNvPr id="45" name="Text 5">
            <a:extLst>
              <a:ext uri="{FF2B5EF4-FFF2-40B4-BE49-F238E27FC236}">
                <a16:creationId xmlns:a16="http://schemas.microsoft.com/office/drawing/2014/main" id="{E423E362-3B97-9042-5101-F4D8BF4BCE42}"/>
              </a:ext>
            </a:extLst>
          </p:cNvPr>
          <p:cNvSpPr/>
          <p:nvPr/>
        </p:nvSpPr>
        <p:spPr>
          <a:xfrm>
            <a:off x="4558010" y="5509323"/>
            <a:ext cx="481132" cy="412313"/>
          </a:xfrm>
          <a:prstGeom prst="rect">
            <a:avLst/>
          </a:prstGeom>
          <a:noFill/>
          <a:ln/>
        </p:spPr>
        <p:txBody>
          <a:bodyPr wrap="none" rtlCol="0" anchor="t"/>
          <a:lstStyle/>
          <a:p>
            <a:pPr marL="0" indent="0" algn="ctr">
              <a:lnSpc>
                <a:spcPts val="3247"/>
              </a:lnSpc>
              <a:buNone/>
            </a:pPr>
            <a:r>
              <a:rPr lang="en-US" sz="2598" dirty="0">
                <a:solidFill>
                  <a:srgbClr val="AE8625"/>
                </a:solidFill>
                <a:latin typeface="Prata" pitchFamily="34" charset="0"/>
                <a:ea typeface="Prata" pitchFamily="34" charset="-122"/>
              </a:rPr>
              <a:t>7</a:t>
            </a:r>
            <a:endParaRPr lang="en-US" sz="2598" dirty="0"/>
          </a:p>
        </p:txBody>
      </p:sp>
      <p:sp>
        <p:nvSpPr>
          <p:cNvPr id="46" name="Text 5">
            <a:extLst>
              <a:ext uri="{FF2B5EF4-FFF2-40B4-BE49-F238E27FC236}">
                <a16:creationId xmlns:a16="http://schemas.microsoft.com/office/drawing/2014/main" id="{36F132F1-6FEA-6794-1F9A-48A0A3D33C47}"/>
              </a:ext>
            </a:extLst>
          </p:cNvPr>
          <p:cNvSpPr/>
          <p:nvPr/>
        </p:nvSpPr>
        <p:spPr>
          <a:xfrm>
            <a:off x="4564856" y="6163922"/>
            <a:ext cx="481132" cy="412313"/>
          </a:xfrm>
          <a:prstGeom prst="rect">
            <a:avLst/>
          </a:prstGeom>
          <a:noFill/>
          <a:ln/>
        </p:spPr>
        <p:txBody>
          <a:bodyPr wrap="none" rtlCol="0" anchor="t"/>
          <a:lstStyle/>
          <a:p>
            <a:pPr marL="0" indent="0" algn="ctr">
              <a:lnSpc>
                <a:spcPts val="3247"/>
              </a:lnSpc>
              <a:buNone/>
            </a:pPr>
            <a:r>
              <a:rPr lang="en-US" sz="2598" dirty="0">
                <a:solidFill>
                  <a:srgbClr val="AE8625"/>
                </a:solidFill>
                <a:latin typeface="Prata" pitchFamily="34" charset="0"/>
                <a:ea typeface="Prata" pitchFamily="34" charset="-122"/>
              </a:rPr>
              <a:t>8</a:t>
            </a:r>
            <a:endParaRPr lang="en-US" sz="2598" dirty="0"/>
          </a:p>
        </p:txBody>
      </p:sp>
      <p:sp>
        <p:nvSpPr>
          <p:cNvPr id="47" name="Text 5">
            <a:extLst>
              <a:ext uri="{FF2B5EF4-FFF2-40B4-BE49-F238E27FC236}">
                <a16:creationId xmlns:a16="http://schemas.microsoft.com/office/drawing/2014/main" id="{5BA3CE4D-EB01-724B-082D-DE5A23D34728}"/>
              </a:ext>
            </a:extLst>
          </p:cNvPr>
          <p:cNvSpPr/>
          <p:nvPr/>
        </p:nvSpPr>
        <p:spPr>
          <a:xfrm>
            <a:off x="4564856" y="6767709"/>
            <a:ext cx="481132" cy="412313"/>
          </a:xfrm>
          <a:prstGeom prst="rect">
            <a:avLst/>
          </a:prstGeom>
          <a:noFill/>
          <a:ln/>
        </p:spPr>
        <p:txBody>
          <a:bodyPr wrap="none" rtlCol="0" anchor="t"/>
          <a:lstStyle/>
          <a:p>
            <a:pPr marL="0" indent="0" algn="ctr">
              <a:lnSpc>
                <a:spcPts val="3247"/>
              </a:lnSpc>
              <a:buNone/>
            </a:pPr>
            <a:r>
              <a:rPr lang="en-US" sz="2598" dirty="0">
                <a:solidFill>
                  <a:srgbClr val="AE8625"/>
                </a:solidFill>
                <a:latin typeface="Prata" pitchFamily="34" charset="0"/>
                <a:ea typeface="Prata" pitchFamily="34" charset="-122"/>
              </a:rPr>
              <a:t>9</a:t>
            </a:r>
            <a:endParaRPr lang="en-US" sz="2598" dirty="0"/>
          </a:p>
        </p:txBody>
      </p:sp>
      <p:sp>
        <p:nvSpPr>
          <p:cNvPr id="48" name="Text 17">
            <a:extLst>
              <a:ext uri="{FF2B5EF4-FFF2-40B4-BE49-F238E27FC236}">
                <a16:creationId xmlns:a16="http://schemas.microsoft.com/office/drawing/2014/main" id="{6CB80660-6459-D72B-C535-5BB52777B6BE}"/>
              </a:ext>
            </a:extLst>
          </p:cNvPr>
          <p:cNvSpPr/>
          <p:nvPr/>
        </p:nvSpPr>
        <p:spPr>
          <a:xfrm>
            <a:off x="5974556" y="2404950"/>
            <a:ext cx="7783711" cy="440057"/>
          </a:xfrm>
          <a:prstGeom prst="rect">
            <a:avLst/>
          </a:prstGeom>
          <a:noFill/>
          <a:ln/>
        </p:spPr>
        <p:txBody>
          <a:bodyPr wrap="square" rtlCol="0" anchor="t"/>
          <a:lstStyle/>
          <a:p>
            <a:pPr marL="0" indent="0" algn="l">
              <a:lnSpc>
                <a:spcPts val="2771"/>
              </a:lnSpc>
              <a:buNone/>
            </a:pPr>
            <a:r>
              <a:rPr lang="en-US" sz="1732" dirty="0">
                <a:solidFill>
                  <a:srgbClr val="CFCBBF"/>
                </a:solidFill>
                <a:latin typeface="Raleway" pitchFamily="34" charset="0"/>
              </a:rPr>
              <a:t>Decision Tree: We </a:t>
            </a:r>
            <a:r>
              <a:rPr lang="en-US" sz="1732" dirty="0">
                <a:solidFill>
                  <a:srgbClr val="CFCBBF"/>
                </a:solidFill>
                <a:latin typeface="Raleway" pitchFamily="34" charset="0"/>
                <a:ea typeface="Raleway" pitchFamily="34" charset="-122"/>
                <a:cs typeface="Raleway" pitchFamily="34" charset="-120"/>
              </a:rPr>
              <a:t>got 47. On Prune we see the best split at 41.</a:t>
            </a:r>
            <a:endParaRPr lang="en-US" sz="1732" dirty="0">
              <a:solidFill>
                <a:schemeClr val="bg1"/>
              </a:solidFill>
            </a:endParaRPr>
          </a:p>
        </p:txBody>
      </p:sp>
      <p:sp>
        <p:nvSpPr>
          <p:cNvPr id="49" name="Text 17">
            <a:extLst>
              <a:ext uri="{FF2B5EF4-FFF2-40B4-BE49-F238E27FC236}">
                <a16:creationId xmlns:a16="http://schemas.microsoft.com/office/drawing/2014/main" id="{14A0A3E3-CDB6-59CA-8899-34632EAF66A3}"/>
              </a:ext>
            </a:extLst>
          </p:cNvPr>
          <p:cNvSpPr/>
          <p:nvPr/>
        </p:nvSpPr>
        <p:spPr>
          <a:xfrm>
            <a:off x="5974555" y="3048430"/>
            <a:ext cx="7783711" cy="440057"/>
          </a:xfrm>
          <a:prstGeom prst="rect">
            <a:avLst/>
          </a:prstGeom>
          <a:noFill/>
          <a:ln/>
        </p:spPr>
        <p:txBody>
          <a:bodyPr wrap="square" rtlCol="0" anchor="t"/>
          <a:lstStyle/>
          <a:p>
            <a:pPr marL="0" indent="0" algn="l">
              <a:lnSpc>
                <a:spcPts val="2771"/>
              </a:lnSpc>
              <a:buNone/>
            </a:pPr>
            <a:r>
              <a:rPr lang="en-US" kern="0" dirty="0">
                <a:solidFill>
                  <a:srgbClr val="CFCBBF"/>
                </a:solidFill>
                <a:latin typeface="Raleway" pitchFamily="2" charset="0"/>
                <a:ea typeface="Aptos" panose="020B0004020202020204" pitchFamily="34" charset="0"/>
              </a:rPr>
              <a:t>B</a:t>
            </a:r>
            <a:r>
              <a:rPr lang="en-US" sz="1800" kern="0" dirty="0">
                <a:solidFill>
                  <a:srgbClr val="CFCBBF"/>
                </a:solidFill>
                <a:effectLst/>
                <a:latin typeface="Raleway" pitchFamily="2" charset="0"/>
                <a:ea typeface="Aptos" panose="020B0004020202020204" pitchFamily="34" charset="0"/>
              </a:rPr>
              <a:t>oosted </a:t>
            </a:r>
            <a:r>
              <a:rPr lang="en-US" kern="0" dirty="0">
                <a:solidFill>
                  <a:srgbClr val="CFCBBF"/>
                </a:solidFill>
                <a:latin typeface="Raleway" pitchFamily="2" charset="0"/>
                <a:ea typeface="Aptos" panose="020B0004020202020204" pitchFamily="34" charset="0"/>
              </a:rPr>
              <a:t>T</a:t>
            </a:r>
            <a:r>
              <a:rPr lang="en-US" sz="1800" kern="0" dirty="0">
                <a:solidFill>
                  <a:srgbClr val="CFCBBF"/>
                </a:solidFill>
                <a:effectLst/>
                <a:latin typeface="Raleway" pitchFamily="2" charset="0"/>
                <a:ea typeface="Aptos" panose="020B0004020202020204" pitchFamily="34" charset="0"/>
              </a:rPr>
              <a:t>ree</a:t>
            </a:r>
            <a:endParaRPr lang="en-US" sz="1732" dirty="0">
              <a:solidFill>
                <a:srgbClr val="CFCBBF"/>
              </a:solidFill>
              <a:latin typeface="Raleway" pitchFamily="2" charset="0"/>
            </a:endParaRPr>
          </a:p>
        </p:txBody>
      </p:sp>
      <p:sp>
        <p:nvSpPr>
          <p:cNvPr id="50" name="Text 17">
            <a:extLst>
              <a:ext uri="{FF2B5EF4-FFF2-40B4-BE49-F238E27FC236}">
                <a16:creationId xmlns:a16="http://schemas.microsoft.com/office/drawing/2014/main" id="{8AF6FEA6-10A6-4018-20F1-F4ADC7774B79}"/>
              </a:ext>
            </a:extLst>
          </p:cNvPr>
          <p:cNvSpPr/>
          <p:nvPr/>
        </p:nvSpPr>
        <p:spPr>
          <a:xfrm>
            <a:off x="5974555" y="3674743"/>
            <a:ext cx="7783711" cy="440057"/>
          </a:xfrm>
          <a:prstGeom prst="rect">
            <a:avLst/>
          </a:prstGeom>
          <a:noFill/>
          <a:ln/>
        </p:spPr>
        <p:txBody>
          <a:bodyPr wrap="square" rtlCol="0" anchor="t"/>
          <a:lstStyle/>
          <a:p>
            <a:pPr marL="0" indent="0" algn="l">
              <a:lnSpc>
                <a:spcPts val="2771"/>
              </a:lnSpc>
              <a:buNone/>
            </a:pPr>
            <a:r>
              <a:rPr lang="en-US" kern="0" dirty="0">
                <a:solidFill>
                  <a:srgbClr val="CFCBBF"/>
                </a:solidFill>
                <a:latin typeface="Raleway" pitchFamily="2" charset="0"/>
                <a:ea typeface="Aptos" panose="020B0004020202020204" pitchFamily="34" charset="0"/>
              </a:rPr>
              <a:t>B</a:t>
            </a:r>
            <a:r>
              <a:rPr lang="en-US" sz="1800" kern="0" dirty="0">
                <a:solidFill>
                  <a:srgbClr val="CFCBBF"/>
                </a:solidFill>
                <a:effectLst/>
                <a:latin typeface="Raleway" pitchFamily="2" charset="0"/>
                <a:ea typeface="Aptos" panose="020B0004020202020204" pitchFamily="34" charset="0"/>
              </a:rPr>
              <a:t>ootstrap Forest</a:t>
            </a:r>
            <a:endParaRPr lang="en-US" sz="1732" dirty="0">
              <a:solidFill>
                <a:srgbClr val="CFCBBF"/>
              </a:solidFill>
              <a:latin typeface="Raleway" pitchFamily="2" charset="0"/>
            </a:endParaRPr>
          </a:p>
        </p:txBody>
      </p:sp>
      <p:sp>
        <p:nvSpPr>
          <p:cNvPr id="51" name="Text 17">
            <a:extLst>
              <a:ext uri="{FF2B5EF4-FFF2-40B4-BE49-F238E27FC236}">
                <a16:creationId xmlns:a16="http://schemas.microsoft.com/office/drawing/2014/main" id="{A9B1B20B-D2D0-104C-99C7-C43C71C1BB69}"/>
              </a:ext>
            </a:extLst>
          </p:cNvPr>
          <p:cNvSpPr/>
          <p:nvPr/>
        </p:nvSpPr>
        <p:spPr>
          <a:xfrm>
            <a:off x="5974556" y="4300516"/>
            <a:ext cx="7783711" cy="440057"/>
          </a:xfrm>
          <a:prstGeom prst="rect">
            <a:avLst/>
          </a:prstGeom>
          <a:noFill/>
          <a:ln/>
        </p:spPr>
        <p:txBody>
          <a:bodyPr wrap="square" rtlCol="0" anchor="t"/>
          <a:lstStyle/>
          <a:p>
            <a:pPr marL="0" indent="0" algn="l">
              <a:lnSpc>
                <a:spcPts val="2771"/>
              </a:lnSpc>
              <a:buNone/>
            </a:pPr>
            <a:r>
              <a:rPr lang="en-US" kern="0" dirty="0">
                <a:solidFill>
                  <a:srgbClr val="CFCBBF"/>
                </a:solidFill>
                <a:latin typeface="Raleway" pitchFamily="2" charset="0"/>
                <a:ea typeface="Aptos" panose="020B0004020202020204" pitchFamily="34" charset="0"/>
              </a:rPr>
              <a:t>N</a:t>
            </a:r>
            <a:r>
              <a:rPr lang="en-US" sz="1800" kern="0" dirty="0">
                <a:solidFill>
                  <a:srgbClr val="CFCBBF"/>
                </a:solidFill>
                <a:effectLst/>
                <a:latin typeface="Raleway" pitchFamily="2" charset="0"/>
                <a:ea typeface="Aptos" panose="020B0004020202020204" pitchFamily="34" charset="0"/>
              </a:rPr>
              <a:t>eural Network</a:t>
            </a:r>
            <a:endParaRPr lang="en-US" kern="0" dirty="0">
              <a:solidFill>
                <a:srgbClr val="CFCBBF"/>
              </a:solidFill>
              <a:latin typeface="Raleway" pitchFamily="2" charset="0"/>
            </a:endParaRPr>
          </a:p>
        </p:txBody>
      </p:sp>
      <p:sp>
        <p:nvSpPr>
          <p:cNvPr id="52" name="Text 17">
            <a:extLst>
              <a:ext uri="{FF2B5EF4-FFF2-40B4-BE49-F238E27FC236}">
                <a16:creationId xmlns:a16="http://schemas.microsoft.com/office/drawing/2014/main" id="{7D66B85D-8033-E166-92C4-B4D841501E3D}"/>
              </a:ext>
            </a:extLst>
          </p:cNvPr>
          <p:cNvSpPr/>
          <p:nvPr/>
        </p:nvSpPr>
        <p:spPr>
          <a:xfrm>
            <a:off x="5974556" y="4890003"/>
            <a:ext cx="7783711" cy="440057"/>
          </a:xfrm>
          <a:prstGeom prst="rect">
            <a:avLst/>
          </a:prstGeom>
          <a:noFill/>
          <a:ln/>
        </p:spPr>
        <p:txBody>
          <a:bodyPr wrap="square" rtlCol="0" anchor="t"/>
          <a:lstStyle/>
          <a:p>
            <a:pPr marL="0" indent="0" algn="l">
              <a:lnSpc>
                <a:spcPts val="2771"/>
              </a:lnSpc>
              <a:buNone/>
            </a:pPr>
            <a:r>
              <a:rPr lang="en-US" kern="0" dirty="0">
                <a:solidFill>
                  <a:srgbClr val="CFCBBF"/>
                </a:solidFill>
                <a:latin typeface="Raleway" pitchFamily="2" charset="0"/>
                <a:ea typeface="Aptos" panose="020B0004020202020204" pitchFamily="34" charset="0"/>
              </a:rPr>
              <a:t>D</a:t>
            </a:r>
            <a:r>
              <a:rPr lang="en-US" sz="1800" kern="0" dirty="0">
                <a:solidFill>
                  <a:srgbClr val="CFCBBF"/>
                </a:solidFill>
                <a:effectLst/>
                <a:latin typeface="Raleway" pitchFamily="2" charset="0"/>
                <a:ea typeface="Aptos" panose="020B0004020202020204" pitchFamily="34" charset="0"/>
              </a:rPr>
              <a:t>iscriminant</a:t>
            </a:r>
            <a:endParaRPr lang="en-US" sz="1732" dirty="0">
              <a:solidFill>
                <a:srgbClr val="CFCBBF"/>
              </a:solidFill>
              <a:latin typeface="Raleway" pitchFamily="2" charset="0"/>
            </a:endParaRPr>
          </a:p>
        </p:txBody>
      </p:sp>
      <p:sp>
        <p:nvSpPr>
          <p:cNvPr id="53" name="Text 17">
            <a:extLst>
              <a:ext uri="{FF2B5EF4-FFF2-40B4-BE49-F238E27FC236}">
                <a16:creationId xmlns:a16="http://schemas.microsoft.com/office/drawing/2014/main" id="{7345AC1D-90ED-C919-BF63-A57E73E7CA8A}"/>
              </a:ext>
            </a:extLst>
          </p:cNvPr>
          <p:cNvSpPr/>
          <p:nvPr/>
        </p:nvSpPr>
        <p:spPr>
          <a:xfrm>
            <a:off x="5974556" y="5495450"/>
            <a:ext cx="7783711" cy="440057"/>
          </a:xfrm>
          <a:prstGeom prst="rect">
            <a:avLst/>
          </a:prstGeom>
          <a:noFill/>
          <a:ln/>
        </p:spPr>
        <p:txBody>
          <a:bodyPr wrap="square" rtlCol="0" anchor="t"/>
          <a:lstStyle/>
          <a:p>
            <a:pPr marL="0" indent="0" algn="l">
              <a:lnSpc>
                <a:spcPts val="2771"/>
              </a:lnSpc>
              <a:buNone/>
            </a:pPr>
            <a:r>
              <a:rPr lang="en-US" sz="1800" kern="0" dirty="0">
                <a:solidFill>
                  <a:srgbClr val="CFCBBF"/>
                </a:solidFill>
                <a:effectLst/>
                <a:latin typeface="Raleway" pitchFamily="2" charset="0"/>
                <a:ea typeface="Aptos" panose="020B0004020202020204" pitchFamily="34" charset="0"/>
              </a:rPr>
              <a:t>KNN: Best K = 3</a:t>
            </a:r>
            <a:endParaRPr lang="en-US" sz="1732" dirty="0">
              <a:solidFill>
                <a:srgbClr val="CFCBBF"/>
              </a:solidFill>
              <a:latin typeface="Raleway" pitchFamily="2" charset="0"/>
            </a:endParaRPr>
          </a:p>
        </p:txBody>
      </p:sp>
      <p:sp>
        <p:nvSpPr>
          <p:cNvPr id="54" name="Text 17">
            <a:extLst>
              <a:ext uri="{FF2B5EF4-FFF2-40B4-BE49-F238E27FC236}">
                <a16:creationId xmlns:a16="http://schemas.microsoft.com/office/drawing/2014/main" id="{CA12ABA2-6136-B927-6096-0A71062C3375}"/>
              </a:ext>
            </a:extLst>
          </p:cNvPr>
          <p:cNvSpPr/>
          <p:nvPr/>
        </p:nvSpPr>
        <p:spPr>
          <a:xfrm>
            <a:off x="5974556" y="6127791"/>
            <a:ext cx="7783711" cy="440057"/>
          </a:xfrm>
          <a:prstGeom prst="rect">
            <a:avLst/>
          </a:prstGeom>
          <a:noFill/>
          <a:ln/>
        </p:spPr>
        <p:txBody>
          <a:bodyPr wrap="square" rtlCol="0" anchor="t"/>
          <a:lstStyle/>
          <a:p>
            <a:pPr marL="0" indent="0" algn="l">
              <a:lnSpc>
                <a:spcPts val="2771"/>
              </a:lnSpc>
              <a:buNone/>
            </a:pPr>
            <a:r>
              <a:rPr lang="en-US" sz="1800" kern="0" dirty="0">
                <a:solidFill>
                  <a:srgbClr val="CFCBBF"/>
                </a:solidFill>
                <a:effectLst/>
                <a:latin typeface="Raleway" pitchFamily="2" charset="0"/>
                <a:ea typeface="Aptos" panose="020B0004020202020204" pitchFamily="34" charset="0"/>
              </a:rPr>
              <a:t>Naive Bayes</a:t>
            </a:r>
            <a:endParaRPr lang="en-US" sz="1732" dirty="0">
              <a:solidFill>
                <a:srgbClr val="CFCBBF"/>
              </a:solidFill>
              <a:latin typeface="Raleway" pitchFamily="2" charset="0"/>
            </a:endParaRPr>
          </a:p>
        </p:txBody>
      </p:sp>
      <p:sp>
        <p:nvSpPr>
          <p:cNvPr id="55" name="Text 17">
            <a:extLst>
              <a:ext uri="{FF2B5EF4-FFF2-40B4-BE49-F238E27FC236}">
                <a16:creationId xmlns:a16="http://schemas.microsoft.com/office/drawing/2014/main" id="{24BDFD7A-BD7C-461D-4B7B-E6359442852F}"/>
              </a:ext>
            </a:extLst>
          </p:cNvPr>
          <p:cNvSpPr/>
          <p:nvPr/>
        </p:nvSpPr>
        <p:spPr>
          <a:xfrm>
            <a:off x="5974556" y="6720248"/>
            <a:ext cx="7783711" cy="440057"/>
          </a:xfrm>
          <a:prstGeom prst="rect">
            <a:avLst/>
          </a:prstGeom>
          <a:noFill/>
          <a:ln/>
        </p:spPr>
        <p:txBody>
          <a:bodyPr wrap="square" rtlCol="0" anchor="t"/>
          <a:lstStyle/>
          <a:p>
            <a:pPr marL="0" indent="0" algn="l">
              <a:lnSpc>
                <a:spcPts val="2771"/>
              </a:lnSpc>
              <a:buNone/>
            </a:pPr>
            <a:r>
              <a:rPr lang="en-US" dirty="0">
                <a:solidFill>
                  <a:srgbClr val="CFCBBF"/>
                </a:solidFill>
                <a:latin typeface="Raleway" pitchFamily="2" charset="0"/>
              </a:rPr>
              <a:t>Model Averaged</a:t>
            </a:r>
          </a:p>
        </p:txBody>
      </p:sp>
      <p:sp>
        <p:nvSpPr>
          <p:cNvPr id="10" name="Text 4">
            <a:extLst>
              <a:ext uri="{FF2B5EF4-FFF2-40B4-BE49-F238E27FC236}">
                <a16:creationId xmlns:a16="http://schemas.microsoft.com/office/drawing/2014/main" id="{F7729929-714A-4C6F-484E-57D613BAB06C}"/>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ea typeface="Raleway" pitchFamily="34" charset="-122"/>
                <a:cs typeface="Raleway" pitchFamily="34" charset="-120"/>
              </a:rPr>
              <a:t>11</a:t>
            </a:r>
            <a:endParaRPr lang="en-US" sz="2187" dirty="0">
              <a:solidFill>
                <a:srgbClr val="AE8625"/>
              </a:solidFill>
            </a:endParaRPr>
          </a:p>
        </p:txBody>
      </p:sp>
      <p:sp>
        <p:nvSpPr>
          <p:cNvPr id="11" name="Text 4">
            <a:extLst>
              <a:ext uri="{FF2B5EF4-FFF2-40B4-BE49-F238E27FC236}">
                <a16:creationId xmlns:a16="http://schemas.microsoft.com/office/drawing/2014/main" id="{8E121AE2-A0B1-5E71-7C76-C73D11292B5D}"/>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a:solidFill>
                  <a:srgbClr val="AE8625"/>
                </a:solidFill>
                <a:latin typeface="Raleway" pitchFamily="34" charset="0"/>
              </a:rPr>
              <a:t>Yash</a:t>
            </a:r>
            <a:endParaRPr lang="en-US" sz="2187" dirty="0">
              <a:solidFill>
                <a:srgbClr val="AE8625"/>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a:spLocks noGrp="1" noRot="1" noMove="1" noResize="1" noEditPoints="1" noAdjustHandles="1" noChangeArrowheads="1" noChangeShapeType="1"/>
          </p:cNvSpPr>
          <p:nvPr/>
        </p:nvSpPr>
        <p:spPr>
          <a:xfrm>
            <a:off x="0" y="0"/>
            <a:ext cx="14630400" cy="8229600"/>
          </a:xfrm>
          <a:prstGeom prst="rect">
            <a:avLst/>
          </a:prstGeom>
          <a:solidFill>
            <a:srgbClr val="1B1C1D"/>
          </a:solidFill>
          <a:ln/>
        </p:spPr>
        <p:txBody>
          <a:bodyPr/>
          <a:lstStyle/>
          <a:p>
            <a:endParaRPr lang="en-US"/>
          </a:p>
        </p:txBody>
      </p:sp>
      <p:sp>
        <p:nvSpPr>
          <p:cNvPr id="4" name="Text 1"/>
          <p:cNvSpPr/>
          <p:nvPr/>
        </p:nvSpPr>
        <p:spPr>
          <a:xfrm>
            <a:off x="1092856" y="818212"/>
            <a:ext cx="8435345"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Best Model Results : Neural Network</a:t>
            </a:r>
            <a:endParaRPr lang="en-US" sz="4374" dirty="0"/>
          </a:p>
        </p:txBody>
      </p:sp>
      <p:sp>
        <p:nvSpPr>
          <p:cNvPr id="5" name="Text 2"/>
          <p:cNvSpPr/>
          <p:nvPr/>
        </p:nvSpPr>
        <p:spPr>
          <a:xfrm>
            <a:off x="1162173" y="1636699"/>
            <a:ext cx="6268288" cy="3980330"/>
          </a:xfrm>
          <a:prstGeom prst="rect">
            <a:avLst/>
          </a:prstGeom>
          <a:noFill/>
          <a:ln/>
        </p:spPr>
        <p:txBody>
          <a:bodyPr wrap="square" rtlCol="0" anchor="t"/>
          <a:lstStyle/>
          <a:p>
            <a:pPr marL="0" indent="0">
              <a:lnSpc>
                <a:spcPts val="2799"/>
              </a:lnSpc>
              <a:buNone/>
            </a:pPr>
            <a:r>
              <a:rPr lang="en-US" sz="1750" dirty="0">
                <a:solidFill>
                  <a:srgbClr val="CFCBBF"/>
                </a:solidFill>
                <a:latin typeface="Arial" panose="020B0604020202020204" pitchFamily="34" charset="0"/>
                <a:ea typeface="Raleway" pitchFamily="34" charset="-122"/>
                <a:cs typeface="Arial" panose="020B0604020202020204" pitchFamily="34" charset="0"/>
              </a:rPr>
              <a:t>Here we have tried different setting and different variable selection to get the best result. </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Model </a:t>
            </a:r>
            <a:r>
              <a:rPr lang="en-US" sz="1750" dirty="0" err="1">
                <a:solidFill>
                  <a:srgbClr val="CFCBBF"/>
                </a:solidFill>
                <a:latin typeface="Arial" panose="020B0604020202020204" pitchFamily="34" charset="0"/>
                <a:ea typeface="Raleway" pitchFamily="34" charset="-122"/>
                <a:cs typeface="Arial" panose="020B0604020202020204" pitchFamily="34" charset="0"/>
              </a:rPr>
              <a:t>NTanH</a:t>
            </a:r>
            <a:r>
              <a:rPr lang="en-US" sz="1750" dirty="0">
                <a:solidFill>
                  <a:srgbClr val="CFCBBF"/>
                </a:solidFill>
                <a:latin typeface="Arial" panose="020B0604020202020204" pitchFamily="34" charset="0"/>
                <a:ea typeface="Raleway" pitchFamily="34" charset="-122"/>
                <a:cs typeface="Arial" panose="020B0604020202020204" pitchFamily="34" charset="0"/>
              </a:rPr>
              <a:t>(5)NTanH2(5) is the best setting, considering “</a:t>
            </a:r>
            <a:r>
              <a:rPr lang="en-US" sz="1750" b="1" dirty="0" err="1">
                <a:solidFill>
                  <a:srgbClr val="CFCBBF"/>
                </a:solidFill>
                <a:latin typeface="Arial" panose="020B0604020202020204" pitchFamily="34" charset="0"/>
                <a:ea typeface="Raleway" pitchFamily="34" charset="-122"/>
                <a:cs typeface="Arial" panose="020B0604020202020204" pitchFamily="34" charset="0"/>
              </a:rPr>
              <a:t>trans_time_new</a:t>
            </a:r>
            <a:r>
              <a:rPr lang="en-US" sz="1750" dirty="0">
                <a:solidFill>
                  <a:srgbClr val="CFCBBF"/>
                </a:solidFill>
                <a:latin typeface="Arial" panose="020B0604020202020204" pitchFamily="34" charset="0"/>
                <a:ea typeface="Raleway" pitchFamily="34" charset="-122"/>
                <a:cs typeface="Arial" panose="020B0604020202020204" pitchFamily="34" charset="0"/>
              </a:rPr>
              <a:t>”, “</a:t>
            </a:r>
            <a:r>
              <a:rPr lang="en-US" sz="1750" b="1" dirty="0" err="1">
                <a:solidFill>
                  <a:srgbClr val="CFCBBF"/>
                </a:solidFill>
                <a:latin typeface="Arial" panose="020B0604020202020204" pitchFamily="34" charset="0"/>
                <a:ea typeface="Raleway" pitchFamily="34" charset="-122"/>
                <a:cs typeface="Arial" panose="020B0604020202020204" pitchFamily="34" charset="0"/>
              </a:rPr>
              <a:t>merch_fraud_level</a:t>
            </a:r>
            <a:r>
              <a:rPr lang="en-US" sz="1750" dirty="0">
                <a:solidFill>
                  <a:srgbClr val="CFCBBF"/>
                </a:solidFill>
                <a:latin typeface="Arial" panose="020B0604020202020204" pitchFamily="34" charset="0"/>
                <a:ea typeface="Raleway" pitchFamily="34" charset="-122"/>
                <a:cs typeface="Arial" panose="020B0604020202020204" pitchFamily="34" charset="0"/>
              </a:rPr>
              <a:t>”, “</a:t>
            </a:r>
            <a:r>
              <a:rPr lang="en-US" sz="1750" b="1" dirty="0">
                <a:solidFill>
                  <a:srgbClr val="CFCBBF"/>
                </a:solidFill>
                <a:latin typeface="Arial" panose="020B0604020202020204" pitchFamily="34" charset="0"/>
                <a:ea typeface="Raleway" pitchFamily="34" charset="-122"/>
                <a:cs typeface="Arial" panose="020B0604020202020204" pitchFamily="34" charset="0"/>
              </a:rPr>
              <a:t>category</a:t>
            </a:r>
            <a:r>
              <a:rPr lang="en-US" sz="1750" dirty="0">
                <a:solidFill>
                  <a:srgbClr val="CFCBBF"/>
                </a:solidFill>
                <a:latin typeface="Arial" panose="020B0604020202020204" pitchFamily="34" charset="0"/>
                <a:ea typeface="Raleway" pitchFamily="34" charset="-122"/>
                <a:cs typeface="Arial" panose="020B0604020202020204" pitchFamily="34" charset="0"/>
              </a:rPr>
              <a:t>”, “</a:t>
            </a:r>
            <a:r>
              <a:rPr lang="en-US" sz="1750" b="1" dirty="0">
                <a:solidFill>
                  <a:srgbClr val="CFCBBF"/>
                </a:solidFill>
                <a:latin typeface="Arial" panose="020B0604020202020204" pitchFamily="34" charset="0"/>
                <a:ea typeface="Raleway" pitchFamily="34" charset="-122"/>
                <a:cs typeface="Arial" panose="020B0604020202020204" pitchFamily="34" charset="0"/>
              </a:rPr>
              <a:t>amt</a:t>
            </a:r>
            <a:r>
              <a:rPr lang="en-US" sz="1750" dirty="0">
                <a:solidFill>
                  <a:srgbClr val="CFCBBF"/>
                </a:solidFill>
                <a:latin typeface="Arial" panose="020B0604020202020204" pitchFamily="34" charset="0"/>
                <a:ea typeface="Raleway" pitchFamily="34" charset="-122"/>
                <a:cs typeface="Arial" panose="020B0604020202020204" pitchFamily="34" charset="0"/>
              </a:rPr>
              <a:t>”, “gender”, “</a:t>
            </a:r>
            <a:r>
              <a:rPr lang="en-US" sz="1750" b="1" dirty="0" err="1">
                <a:solidFill>
                  <a:srgbClr val="CFCBBF"/>
                </a:solidFill>
                <a:latin typeface="Arial" panose="020B0604020202020204" pitchFamily="34" charset="0"/>
                <a:ea typeface="Raleway" pitchFamily="34" charset="-122"/>
                <a:cs typeface="Arial" panose="020B0604020202020204" pitchFamily="34" charset="0"/>
              </a:rPr>
              <a:t>state_fraud</a:t>
            </a:r>
            <a:r>
              <a:rPr lang="en-US" sz="1750" dirty="0">
                <a:solidFill>
                  <a:srgbClr val="CFCBBF"/>
                </a:solidFill>
                <a:latin typeface="Arial" panose="020B0604020202020204" pitchFamily="34" charset="0"/>
                <a:ea typeface="Raleway" pitchFamily="34" charset="-122"/>
                <a:cs typeface="Arial" panose="020B0604020202020204" pitchFamily="34" charset="0"/>
              </a:rPr>
              <a:t>”, “distance”, “</a:t>
            </a:r>
            <a:r>
              <a:rPr lang="en-US" sz="1750" dirty="0" err="1">
                <a:solidFill>
                  <a:srgbClr val="CFCBBF"/>
                </a:solidFill>
                <a:latin typeface="Arial" panose="020B0604020202020204" pitchFamily="34" charset="0"/>
                <a:ea typeface="Raleway" pitchFamily="34" charset="-122"/>
                <a:cs typeface="Arial" panose="020B0604020202020204" pitchFamily="34" charset="0"/>
              </a:rPr>
              <a:t>city_pop</a:t>
            </a:r>
            <a:r>
              <a:rPr lang="en-US" sz="1750" dirty="0">
                <a:solidFill>
                  <a:srgbClr val="CFCBBF"/>
                </a:solidFill>
                <a:latin typeface="Arial" panose="020B0604020202020204" pitchFamily="34" charset="0"/>
                <a:ea typeface="Raleway" pitchFamily="34" charset="-122"/>
                <a:cs typeface="Arial" panose="020B0604020202020204" pitchFamily="34" charset="0"/>
              </a:rPr>
              <a:t>(transformed)”, “</a:t>
            </a:r>
            <a:r>
              <a:rPr lang="en-US" sz="1750" b="1" dirty="0" err="1">
                <a:solidFill>
                  <a:srgbClr val="CFCBBF"/>
                </a:solidFill>
                <a:latin typeface="Arial" panose="020B0604020202020204" pitchFamily="34" charset="0"/>
                <a:ea typeface="Raleway" pitchFamily="34" charset="-122"/>
                <a:cs typeface="Arial" panose="020B0604020202020204" pitchFamily="34" charset="0"/>
              </a:rPr>
              <a:t>job_new</a:t>
            </a:r>
            <a:r>
              <a:rPr lang="en-US" sz="1750" dirty="0">
                <a:solidFill>
                  <a:srgbClr val="CFCBBF"/>
                </a:solidFill>
                <a:latin typeface="Arial" panose="020B0604020202020204" pitchFamily="34" charset="0"/>
                <a:ea typeface="Raleway" pitchFamily="34" charset="-122"/>
                <a:cs typeface="Arial" panose="020B0604020202020204" pitchFamily="34" charset="0"/>
              </a:rPr>
              <a:t>”, and “age”.</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Total Accuracy is 0.9980 i.e., </a:t>
            </a:r>
            <a:r>
              <a:rPr lang="en-US" sz="1750" b="1" dirty="0">
                <a:solidFill>
                  <a:srgbClr val="CFCBBF"/>
                </a:solidFill>
                <a:latin typeface="Arial" panose="020B0604020202020204" pitchFamily="34" charset="0"/>
                <a:ea typeface="Raleway" pitchFamily="34" charset="-122"/>
                <a:cs typeface="Arial" panose="020B0604020202020204" pitchFamily="34" charset="0"/>
              </a:rPr>
              <a:t>99.8%</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Accuracy of 1 is 0.6550 i.e., </a:t>
            </a:r>
            <a:r>
              <a:rPr lang="en-US" sz="1750" b="1" dirty="0">
                <a:solidFill>
                  <a:srgbClr val="CFCBBF"/>
                </a:solidFill>
                <a:latin typeface="Arial" panose="020B0604020202020204" pitchFamily="34" charset="0"/>
                <a:ea typeface="Raleway" pitchFamily="34" charset="-122"/>
                <a:cs typeface="Arial" panose="020B0604020202020204" pitchFamily="34" charset="0"/>
              </a:rPr>
              <a:t>65.5%</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Misclassification Rate is 0.0019 i.e., </a:t>
            </a:r>
            <a:r>
              <a:rPr lang="en-US" sz="1750" b="1" dirty="0">
                <a:solidFill>
                  <a:srgbClr val="CFCBBF"/>
                </a:solidFill>
                <a:latin typeface="Arial" panose="020B0604020202020204" pitchFamily="34" charset="0"/>
                <a:ea typeface="Raleway" pitchFamily="34" charset="-122"/>
                <a:cs typeface="Arial" panose="020B0604020202020204" pitchFamily="34" charset="0"/>
              </a:rPr>
              <a:t>0.19%</a:t>
            </a:r>
          </a:p>
          <a:p>
            <a:pPr>
              <a:lnSpc>
                <a:spcPts val="2799"/>
              </a:lnSpc>
            </a:pPr>
            <a:r>
              <a:rPr lang="en-US" sz="1750" dirty="0">
                <a:solidFill>
                  <a:srgbClr val="CFCBBF"/>
                </a:solidFill>
                <a:latin typeface="Arial" panose="020B0604020202020204" pitchFamily="34" charset="0"/>
                <a:ea typeface="Raleway" pitchFamily="34" charset="-122"/>
                <a:cs typeface="Arial" panose="020B0604020202020204" pitchFamily="34" charset="0"/>
              </a:rPr>
              <a:t>For variable selection we considered P-Value from Logistic Regression and Column contribution from Decision Tree. </a:t>
            </a:r>
          </a:p>
          <a:p>
            <a:pPr marL="0" indent="0">
              <a:lnSpc>
                <a:spcPts val="2799"/>
              </a:lnSpc>
              <a:buNone/>
            </a:pPr>
            <a:endParaRPr lang="en-US" sz="1750" dirty="0">
              <a:solidFill>
                <a:srgbClr val="CFCBBF"/>
              </a:solidFill>
              <a:latin typeface="Raleway" pitchFamily="34" charset="0"/>
              <a:ea typeface="Raleway" pitchFamily="34" charset="-122"/>
              <a:cs typeface="Raleway" pitchFamily="34" charset="-120"/>
            </a:endParaRPr>
          </a:p>
          <a:p>
            <a:pPr marL="0" indent="0">
              <a:lnSpc>
                <a:spcPts val="2799"/>
              </a:lnSpc>
              <a:buNone/>
            </a:pPr>
            <a:endParaRPr lang="en-US" sz="1750" dirty="0">
              <a:solidFill>
                <a:srgbClr val="CFCBBF"/>
              </a:solidFill>
              <a:latin typeface="Raleway" pitchFamily="34" charset="0"/>
              <a:ea typeface="Raleway" pitchFamily="34" charset="-122"/>
              <a:cs typeface="Raleway" pitchFamily="34" charset="-120"/>
            </a:endParaRPr>
          </a:p>
        </p:txBody>
      </p:sp>
      <p:pic>
        <p:nvPicPr>
          <p:cNvPr id="8" name="Picture 7" descr="A screenshot of a computer&#10;&#10;Description automatically generated">
            <a:extLst>
              <a:ext uri="{FF2B5EF4-FFF2-40B4-BE49-F238E27FC236}">
                <a16:creationId xmlns:a16="http://schemas.microsoft.com/office/drawing/2014/main" id="{113C3D1D-3018-C232-7068-FBB5ECA2A8A3}"/>
              </a:ext>
            </a:extLst>
          </p:cNvPr>
          <p:cNvPicPr>
            <a:picLocks noChangeAspect="1"/>
          </p:cNvPicPr>
          <p:nvPr/>
        </p:nvPicPr>
        <p:blipFill>
          <a:blip r:embed="rId4"/>
          <a:stretch>
            <a:fillRect/>
          </a:stretch>
        </p:blipFill>
        <p:spPr>
          <a:xfrm>
            <a:off x="7708610" y="2272703"/>
            <a:ext cx="5943600" cy="2037080"/>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0F9F25D5-FDB1-C81C-E306-0129FCFFCE3D}"/>
              </a:ext>
            </a:extLst>
          </p:cNvPr>
          <p:cNvPicPr>
            <a:picLocks noChangeAspect="1"/>
          </p:cNvPicPr>
          <p:nvPr/>
        </p:nvPicPr>
        <p:blipFill>
          <a:blip r:embed="rId5"/>
          <a:stretch>
            <a:fillRect/>
          </a:stretch>
        </p:blipFill>
        <p:spPr>
          <a:xfrm>
            <a:off x="7708610" y="4623685"/>
            <a:ext cx="5943600" cy="2299335"/>
          </a:xfrm>
          <a:prstGeom prst="rect">
            <a:avLst/>
          </a:prstGeom>
        </p:spPr>
      </p:pic>
      <p:sp>
        <p:nvSpPr>
          <p:cNvPr id="13" name="Text 4">
            <a:extLst>
              <a:ext uri="{FF2B5EF4-FFF2-40B4-BE49-F238E27FC236}">
                <a16:creationId xmlns:a16="http://schemas.microsoft.com/office/drawing/2014/main" id="{F7DC4A99-CB3B-52D9-3ECC-86E66191B83C}"/>
              </a:ext>
            </a:extLst>
          </p:cNvPr>
          <p:cNvSpPr/>
          <p:nvPr/>
        </p:nvSpPr>
        <p:spPr>
          <a:xfrm>
            <a:off x="1092856" y="5939278"/>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Trade-off &amp; Complexity</a:t>
            </a:r>
          </a:p>
          <a:p>
            <a:pPr marL="0" indent="0">
              <a:lnSpc>
                <a:spcPts val="2734"/>
              </a:lnSpc>
              <a:buNone/>
            </a:pPr>
            <a:endParaRPr lang="en-US" sz="2187" dirty="0"/>
          </a:p>
        </p:txBody>
      </p:sp>
      <p:sp>
        <p:nvSpPr>
          <p:cNvPr id="14" name="Text 2">
            <a:extLst>
              <a:ext uri="{FF2B5EF4-FFF2-40B4-BE49-F238E27FC236}">
                <a16:creationId xmlns:a16="http://schemas.microsoft.com/office/drawing/2014/main" id="{9ED748B8-23A5-DB12-06C8-CB6351E87FA5}"/>
              </a:ext>
            </a:extLst>
          </p:cNvPr>
          <p:cNvSpPr/>
          <p:nvPr/>
        </p:nvSpPr>
        <p:spPr>
          <a:xfrm>
            <a:off x="1092856" y="6300331"/>
            <a:ext cx="6268288" cy="768671"/>
          </a:xfrm>
          <a:prstGeom prst="rect">
            <a:avLst/>
          </a:prstGeom>
          <a:noFill/>
          <a:ln/>
        </p:spPr>
        <p:txBody>
          <a:bodyPr wrap="square" rtlCol="0" anchor="t"/>
          <a:lstStyle/>
          <a:p>
            <a:pPr>
              <a:lnSpc>
                <a:spcPts val="2799"/>
              </a:lnSpc>
            </a:pPr>
            <a:r>
              <a:rPr lang="en-US" sz="1750" dirty="0">
                <a:solidFill>
                  <a:srgbClr val="CFCBBF"/>
                </a:solidFill>
                <a:latin typeface="Arial" panose="020B0604020202020204" pitchFamily="34" charset="0"/>
                <a:ea typeface="Raleway" pitchFamily="34" charset="-122"/>
                <a:cs typeface="Arial" panose="020B0604020202020204" pitchFamily="34" charset="0"/>
              </a:rPr>
              <a:t>The model has a good balance of both accuracy and complexity.</a:t>
            </a:r>
          </a:p>
          <a:p>
            <a:pPr marL="0" indent="0">
              <a:lnSpc>
                <a:spcPts val="2799"/>
              </a:lnSpc>
              <a:buNone/>
            </a:pPr>
            <a:endParaRPr lang="en-US" sz="1750" dirty="0">
              <a:solidFill>
                <a:srgbClr val="CFCBBF"/>
              </a:solidFill>
              <a:latin typeface="Raleway" pitchFamily="34" charset="0"/>
              <a:ea typeface="Raleway" pitchFamily="34" charset="-122"/>
              <a:cs typeface="Raleway" pitchFamily="34" charset="-120"/>
            </a:endParaRPr>
          </a:p>
          <a:p>
            <a:pPr marL="0" indent="0">
              <a:lnSpc>
                <a:spcPts val="2799"/>
              </a:lnSpc>
              <a:buNone/>
            </a:pPr>
            <a:endParaRPr lang="en-US" sz="1750" dirty="0">
              <a:solidFill>
                <a:srgbClr val="CFCBBF"/>
              </a:solidFill>
              <a:latin typeface="Raleway" pitchFamily="34" charset="0"/>
              <a:ea typeface="Raleway" pitchFamily="34" charset="-122"/>
              <a:cs typeface="Raleway" pitchFamily="34" charset="-120"/>
            </a:endParaRPr>
          </a:p>
        </p:txBody>
      </p:sp>
      <p:sp>
        <p:nvSpPr>
          <p:cNvPr id="15" name="Text 4">
            <a:extLst>
              <a:ext uri="{FF2B5EF4-FFF2-40B4-BE49-F238E27FC236}">
                <a16:creationId xmlns:a16="http://schemas.microsoft.com/office/drawing/2014/main" id="{40E8F931-B3EC-816F-F385-F77019DD8CDA}"/>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ea typeface="Raleway" pitchFamily="34" charset="-122"/>
                <a:cs typeface="Raleway" pitchFamily="34" charset="-120"/>
              </a:rPr>
              <a:t>12</a:t>
            </a:r>
            <a:endParaRPr lang="en-US" sz="2187" dirty="0">
              <a:solidFill>
                <a:srgbClr val="AE8625"/>
              </a:solidFill>
            </a:endParaRPr>
          </a:p>
        </p:txBody>
      </p:sp>
      <p:sp>
        <p:nvSpPr>
          <p:cNvPr id="6" name="Text 4">
            <a:extLst>
              <a:ext uri="{FF2B5EF4-FFF2-40B4-BE49-F238E27FC236}">
                <a16:creationId xmlns:a16="http://schemas.microsoft.com/office/drawing/2014/main" id="{4A7E5ED4-A633-F12E-3067-52CCF54ED68C}"/>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a:solidFill>
                  <a:srgbClr val="AE8625"/>
                </a:solidFill>
                <a:latin typeface="Raleway" pitchFamily="34" charset="0"/>
              </a:rPr>
              <a:t>Yash</a:t>
            </a:r>
            <a:endParaRPr lang="en-US" sz="2187" dirty="0">
              <a:solidFill>
                <a:srgbClr val="AE8625"/>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a:extLst>
              <a:ext uri="{FF2B5EF4-FFF2-40B4-BE49-F238E27FC236}">
                <a16:creationId xmlns:a16="http://schemas.microsoft.com/office/drawing/2014/main" id="{01AD9443-F531-EFF4-2CC1-8B06155963C7}"/>
              </a:ext>
            </a:extLst>
          </p:cNvPr>
          <p:cNvPicPr>
            <a:picLocks noChangeAspect="1"/>
          </p:cNvPicPr>
          <p:nvPr/>
        </p:nvPicPr>
        <p:blipFill>
          <a:blip r:embed="rId3"/>
          <a:stretch>
            <a:fillRect/>
          </a:stretch>
        </p:blipFill>
        <p:spPr>
          <a:xfrm>
            <a:off x="0" y="0"/>
            <a:ext cx="14630400" cy="8229600"/>
          </a:xfrm>
          <a:prstGeom prst="rect">
            <a:avLst/>
          </a:prstGeom>
        </p:spPr>
      </p:pic>
      <p:sp>
        <p:nvSpPr>
          <p:cNvPr id="5" name="Shape 0">
            <a:extLst>
              <a:ext uri="{FF2B5EF4-FFF2-40B4-BE49-F238E27FC236}">
                <a16:creationId xmlns:a16="http://schemas.microsoft.com/office/drawing/2014/main" id="{3ED406DC-FAA6-5E4F-4737-1689523B3D1B}"/>
              </a:ext>
            </a:extLst>
          </p:cNvPr>
          <p:cNvSpPr/>
          <p:nvPr/>
        </p:nvSpPr>
        <p:spPr>
          <a:xfrm>
            <a:off x="0" y="0"/>
            <a:ext cx="14630400" cy="8229600"/>
          </a:xfrm>
          <a:prstGeom prst="rect">
            <a:avLst/>
          </a:prstGeom>
          <a:solidFill>
            <a:srgbClr val="1B1C1D"/>
          </a:solidFill>
          <a:ln/>
        </p:spPr>
        <p:txBody>
          <a:bodyPr/>
          <a:lstStyle/>
          <a:p>
            <a:endParaRPr lang="en-US"/>
          </a:p>
        </p:txBody>
      </p:sp>
      <p:sp>
        <p:nvSpPr>
          <p:cNvPr id="6" name="Text 1">
            <a:extLst>
              <a:ext uri="{FF2B5EF4-FFF2-40B4-BE49-F238E27FC236}">
                <a16:creationId xmlns:a16="http://schemas.microsoft.com/office/drawing/2014/main" id="{0BF1C02E-C058-D355-53E2-BDD1F59E57C1}"/>
              </a:ext>
            </a:extLst>
          </p:cNvPr>
          <p:cNvSpPr/>
          <p:nvPr/>
        </p:nvSpPr>
        <p:spPr>
          <a:xfrm>
            <a:off x="1092856" y="818212"/>
            <a:ext cx="9839123"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Best Model Results : Neural Network Cont.</a:t>
            </a:r>
            <a:endParaRPr lang="en-US" sz="4374" dirty="0"/>
          </a:p>
        </p:txBody>
      </p:sp>
      <p:sp>
        <p:nvSpPr>
          <p:cNvPr id="18" name="Text 4">
            <a:extLst>
              <a:ext uri="{FF2B5EF4-FFF2-40B4-BE49-F238E27FC236}">
                <a16:creationId xmlns:a16="http://schemas.microsoft.com/office/drawing/2014/main" id="{4248098A-7DDA-0E3D-146B-2DFDC9210FE3}"/>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ea typeface="Raleway" pitchFamily="34" charset="-122"/>
                <a:cs typeface="Raleway" pitchFamily="34" charset="-120"/>
              </a:rPr>
              <a:t>13</a:t>
            </a:r>
            <a:endParaRPr lang="en-US" sz="2187" dirty="0">
              <a:solidFill>
                <a:srgbClr val="AE8625"/>
              </a:solidFill>
            </a:endParaRPr>
          </a:p>
        </p:txBody>
      </p:sp>
      <p:sp>
        <p:nvSpPr>
          <p:cNvPr id="19" name="Text 4">
            <a:extLst>
              <a:ext uri="{FF2B5EF4-FFF2-40B4-BE49-F238E27FC236}">
                <a16:creationId xmlns:a16="http://schemas.microsoft.com/office/drawing/2014/main" id="{E00D16A5-ECEF-D3F1-0139-8F88B65C441E}"/>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a:solidFill>
                  <a:srgbClr val="AE8625"/>
                </a:solidFill>
                <a:latin typeface="Raleway" pitchFamily="34" charset="0"/>
              </a:rPr>
              <a:t>Yash</a:t>
            </a:r>
            <a:endParaRPr lang="en-US" sz="2187" dirty="0">
              <a:solidFill>
                <a:srgbClr val="AE8625"/>
              </a:solidFill>
            </a:endParaRPr>
          </a:p>
        </p:txBody>
      </p:sp>
      <p:pic>
        <p:nvPicPr>
          <p:cNvPr id="3" name="Picture 2">
            <a:extLst>
              <a:ext uri="{FF2B5EF4-FFF2-40B4-BE49-F238E27FC236}">
                <a16:creationId xmlns:a16="http://schemas.microsoft.com/office/drawing/2014/main" id="{60F31E9B-FECA-BB6D-ADCA-FFAFF89C96B7}"/>
              </a:ext>
            </a:extLst>
          </p:cNvPr>
          <p:cNvPicPr>
            <a:picLocks noChangeAspect="1"/>
          </p:cNvPicPr>
          <p:nvPr/>
        </p:nvPicPr>
        <p:blipFill>
          <a:blip r:embed="rId4"/>
          <a:stretch>
            <a:fillRect/>
          </a:stretch>
        </p:blipFill>
        <p:spPr>
          <a:xfrm>
            <a:off x="3034887" y="1768101"/>
            <a:ext cx="8395113" cy="3386665"/>
          </a:xfrm>
          <a:prstGeom prst="rect">
            <a:avLst/>
          </a:prstGeom>
        </p:spPr>
      </p:pic>
      <p:pic>
        <p:nvPicPr>
          <p:cNvPr id="20" name="Picture 19" descr="A screen shot of a graph&#10;&#10;Description automatically generated">
            <a:extLst>
              <a:ext uri="{FF2B5EF4-FFF2-40B4-BE49-F238E27FC236}">
                <a16:creationId xmlns:a16="http://schemas.microsoft.com/office/drawing/2014/main" id="{45ADBA3B-5018-F754-3F05-1CE77D7DD0BF}"/>
              </a:ext>
            </a:extLst>
          </p:cNvPr>
          <p:cNvPicPr>
            <a:picLocks noChangeAspect="1"/>
          </p:cNvPicPr>
          <p:nvPr/>
        </p:nvPicPr>
        <p:blipFill>
          <a:blip r:embed="rId5"/>
          <a:stretch>
            <a:fillRect/>
          </a:stretch>
        </p:blipFill>
        <p:spPr>
          <a:xfrm>
            <a:off x="3034887" y="5410282"/>
            <a:ext cx="8395113" cy="2300583"/>
          </a:xfrm>
          <a:prstGeom prst="rect">
            <a:avLst/>
          </a:prstGeom>
        </p:spPr>
      </p:pic>
    </p:spTree>
    <p:extLst>
      <p:ext uri="{BB962C8B-B14F-4D97-AF65-F5344CB8AC3E}">
        <p14:creationId xmlns:p14="http://schemas.microsoft.com/office/powerpoint/2010/main" val="1072252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BED9E909-2944-F595-C969-581D4591899C}"/>
              </a:ext>
            </a:extLst>
          </p:cNvPr>
          <p:cNvSpPr/>
          <p:nvPr/>
        </p:nvSpPr>
        <p:spPr>
          <a:xfrm>
            <a:off x="0" y="0"/>
            <a:ext cx="14630400" cy="8229600"/>
          </a:xfrm>
          <a:prstGeom prst="rect">
            <a:avLst/>
          </a:prstGeom>
          <a:solidFill>
            <a:srgbClr val="1B1C1D"/>
          </a:solidFill>
          <a:ln/>
        </p:spPr>
        <p:txBody>
          <a:bodyPr/>
          <a:lstStyle/>
          <a:p>
            <a:endParaRPr lang="en-US"/>
          </a:p>
        </p:txBody>
      </p:sp>
      <p:sp>
        <p:nvSpPr>
          <p:cNvPr id="4" name="Text 1">
            <a:extLst>
              <a:ext uri="{FF2B5EF4-FFF2-40B4-BE49-F238E27FC236}">
                <a16:creationId xmlns:a16="http://schemas.microsoft.com/office/drawing/2014/main" id="{861D1409-247C-A7DF-34AF-543CCF30CE82}"/>
              </a:ext>
            </a:extLst>
          </p:cNvPr>
          <p:cNvSpPr/>
          <p:nvPr/>
        </p:nvSpPr>
        <p:spPr>
          <a:xfrm>
            <a:off x="1092856" y="818212"/>
            <a:ext cx="8435345"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rPr>
              <a:t>Model Comparison</a:t>
            </a:r>
            <a:endParaRPr lang="en-US" sz="4374" dirty="0"/>
          </a:p>
        </p:txBody>
      </p:sp>
      <p:sp>
        <p:nvSpPr>
          <p:cNvPr id="5" name="Text 4">
            <a:extLst>
              <a:ext uri="{FF2B5EF4-FFF2-40B4-BE49-F238E27FC236}">
                <a16:creationId xmlns:a16="http://schemas.microsoft.com/office/drawing/2014/main" id="{3D540EDF-F062-A8CE-9EFD-861B48DBB29B}"/>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ea typeface="Raleway" pitchFamily="34" charset="-122"/>
                <a:cs typeface="Raleway" pitchFamily="34" charset="-120"/>
              </a:rPr>
              <a:t>14</a:t>
            </a:r>
            <a:endParaRPr lang="en-US" sz="2187" dirty="0">
              <a:solidFill>
                <a:srgbClr val="AE8625"/>
              </a:solidFill>
            </a:endParaRPr>
          </a:p>
        </p:txBody>
      </p:sp>
      <p:sp>
        <p:nvSpPr>
          <p:cNvPr id="6" name="Text 4">
            <a:extLst>
              <a:ext uri="{FF2B5EF4-FFF2-40B4-BE49-F238E27FC236}">
                <a16:creationId xmlns:a16="http://schemas.microsoft.com/office/drawing/2014/main" id="{BFD0F34A-355F-B27E-72E8-2B0328DF68B6}"/>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err="1">
                <a:solidFill>
                  <a:srgbClr val="AE8625"/>
                </a:solidFill>
                <a:latin typeface="Raleway" pitchFamily="34" charset="0"/>
              </a:rPr>
              <a:t>Arbaz</a:t>
            </a:r>
            <a:endParaRPr lang="en-US" sz="2187" dirty="0">
              <a:solidFill>
                <a:srgbClr val="AE8625"/>
              </a:solidFill>
            </a:endParaRPr>
          </a:p>
        </p:txBody>
      </p:sp>
      <p:pic>
        <p:nvPicPr>
          <p:cNvPr id="7" name="table">
            <a:extLst>
              <a:ext uri="{FF2B5EF4-FFF2-40B4-BE49-F238E27FC236}">
                <a16:creationId xmlns:a16="http://schemas.microsoft.com/office/drawing/2014/main" id="{9DEB7C9A-9D35-8068-37D0-FE2ADCDCF1C6}"/>
              </a:ext>
            </a:extLst>
          </p:cNvPr>
          <p:cNvPicPr>
            <a:picLocks noChangeAspect="1"/>
          </p:cNvPicPr>
          <p:nvPr/>
        </p:nvPicPr>
        <p:blipFill>
          <a:blip r:embed="rId3"/>
          <a:stretch>
            <a:fillRect/>
          </a:stretch>
        </p:blipFill>
        <p:spPr>
          <a:xfrm>
            <a:off x="1092856" y="1598725"/>
            <a:ext cx="11770790" cy="5674153"/>
          </a:xfrm>
          <a:prstGeom prst="rect">
            <a:avLst/>
          </a:prstGeom>
        </p:spPr>
      </p:pic>
      <p:sp>
        <p:nvSpPr>
          <p:cNvPr id="3" name="Rectangle 2">
            <a:extLst>
              <a:ext uri="{FF2B5EF4-FFF2-40B4-BE49-F238E27FC236}">
                <a16:creationId xmlns:a16="http://schemas.microsoft.com/office/drawing/2014/main" id="{BF129B23-22AB-DDFC-6777-2A9E610AF1AE}"/>
              </a:ext>
            </a:extLst>
          </p:cNvPr>
          <p:cNvSpPr/>
          <p:nvPr/>
        </p:nvSpPr>
        <p:spPr>
          <a:xfrm>
            <a:off x="6879771" y="1284514"/>
            <a:ext cx="1375441" cy="6272296"/>
          </a:xfrm>
          <a:prstGeom prst="rect">
            <a:avLst/>
          </a:prstGeom>
          <a:noFill/>
          <a:ln>
            <a:solidFill>
              <a:srgbClr val="00B050"/>
            </a:solidFill>
          </a:ln>
          <a:effectLst>
            <a:glow rad="228600">
              <a:schemeClr val="accent6">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581032E-B983-6A4B-FCA2-1BA7540AB7EE}"/>
              </a:ext>
            </a:extLst>
          </p:cNvPr>
          <p:cNvSpPr/>
          <p:nvPr/>
        </p:nvSpPr>
        <p:spPr>
          <a:xfrm>
            <a:off x="878114" y="5617029"/>
            <a:ext cx="12402457" cy="1655849"/>
          </a:xfrm>
          <a:prstGeom prst="rect">
            <a:avLst/>
          </a:prstGeom>
          <a:noFill/>
          <a:ln>
            <a:solidFill>
              <a:srgbClr val="00B050"/>
            </a:solidFill>
          </a:ln>
          <a:effectLst>
            <a:glow rad="228600">
              <a:schemeClr val="accent6">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17977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a:spLocks noGrp="1" noRot="1" noMove="1" noResize="1" noEditPoints="1" noAdjustHandles="1" noChangeArrowheads="1" noChangeShapeType="1"/>
          </p:cNvSpPr>
          <p:nvPr/>
        </p:nvSpPr>
        <p:spPr>
          <a:xfrm>
            <a:off x="0" y="0"/>
            <a:ext cx="14630400" cy="8229600"/>
          </a:xfrm>
          <a:prstGeom prst="rect">
            <a:avLst/>
          </a:prstGeom>
          <a:solidFill>
            <a:srgbClr val="1B1C1D"/>
          </a:solidFill>
          <a:ln/>
        </p:spPr>
        <p:txBody>
          <a:bodyPr/>
          <a:lstStyle/>
          <a:p>
            <a:endParaRPr lang="en-US" dirty="0"/>
          </a:p>
        </p:txBody>
      </p:sp>
      <p:pic>
        <p:nvPicPr>
          <p:cNvPr id="5" name="Image 1" descr="preencoded.png">
            <a:extLst>
              <a:ext uri="{FF2B5EF4-FFF2-40B4-BE49-F238E27FC236}">
                <a16:creationId xmlns:a16="http://schemas.microsoft.com/office/drawing/2014/main" id="{E5E13A04-0BDA-2758-9D89-7366AAC08B5B}"/>
              </a:ext>
            </a:extLst>
          </p:cNvPr>
          <p:cNvPicPr>
            <a:picLocks noChangeAspect="1"/>
          </p:cNvPicPr>
          <p:nvPr/>
        </p:nvPicPr>
        <p:blipFill>
          <a:blip r:embed="rId4"/>
          <a:stretch>
            <a:fillRect/>
          </a:stretch>
        </p:blipFill>
        <p:spPr>
          <a:xfrm>
            <a:off x="0" y="0"/>
            <a:ext cx="14630400" cy="8229600"/>
          </a:xfrm>
          <a:prstGeom prst="rect">
            <a:avLst/>
          </a:prstGeom>
        </p:spPr>
      </p:pic>
      <p:sp>
        <p:nvSpPr>
          <p:cNvPr id="6" name="Shape 1">
            <a:extLst>
              <a:ext uri="{FF2B5EF4-FFF2-40B4-BE49-F238E27FC236}">
                <a16:creationId xmlns:a16="http://schemas.microsoft.com/office/drawing/2014/main" id="{F2748F80-AE89-6B93-3572-262E78667840}"/>
              </a:ext>
            </a:extLst>
          </p:cNvPr>
          <p:cNvSpPr/>
          <p:nvPr/>
        </p:nvSpPr>
        <p:spPr>
          <a:xfrm>
            <a:off x="0" y="0"/>
            <a:ext cx="14630400" cy="8229600"/>
          </a:xfrm>
          <a:prstGeom prst="rect">
            <a:avLst/>
          </a:prstGeom>
          <a:solidFill>
            <a:srgbClr val="1B1C1D">
              <a:alpha val="80000"/>
            </a:srgbClr>
          </a:solidFill>
          <a:ln/>
        </p:spPr>
        <p:txBody>
          <a:bodyPr/>
          <a:lstStyle/>
          <a:p>
            <a:endParaRPr lang="en-US"/>
          </a:p>
        </p:txBody>
      </p:sp>
      <p:sp>
        <p:nvSpPr>
          <p:cNvPr id="4" name="Text 1"/>
          <p:cNvSpPr/>
          <p:nvPr/>
        </p:nvSpPr>
        <p:spPr>
          <a:xfrm>
            <a:off x="2037993" y="1966315"/>
            <a:ext cx="8719654"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Business Findings &amp; Recommendation </a:t>
            </a:r>
            <a:endParaRPr lang="en-US" sz="4374" dirty="0"/>
          </a:p>
        </p:txBody>
      </p:sp>
      <p:sp>
        <p:nvSpPr>
          <p:cNvPr id="22" name="Text 3">
            <a:extLst>
              <a:ext uri="{FF2B5EF4-FFF2-40B4-BE49-F238E27FC236}">
                <a16:creationId xmlns:a16="http://schemas.microsoft.com/office/drawing/2014/main" id="{0A490014-D997-DCF6-085A-C9B1EFD98B48}"/>
              </a:ext>
            </a:extLst>
          </p:cNvPr>
          <p:cNvSpPr/>
          <p:nvPr/>
        </p:nvSpPr>
        <p:spPr>
          <a:xfrm>
            <a:off x="2037993" y="2787847"/>
            <a:ext cx="10471614" cy="3025123"/>
          </a:xfrm>
          <a:prstGeom prst="rect">
            <a:avLst/>
          </a:prstGeom>
          <a:noFill/>
          <a:ln/>
        </p:spPr>
        <p:txBody>
          <a:bodyPr wrap="square" rtlCol="0" anchor="t"/>
          <a:lstStyle/>
          <a:p>
            <a:pPr marL="342900" indent="-342900">
              <a:lnSpc>
                <a:spcPts val="2799"/>
              </a:lnSpc>
              <a:buFont typeface="+mj-lt"/>
              <a:buAutoNum type="arabicPeriod"/>
            </a:pPr>
            <a:r>
              <a:rPr lang="en-US" sz="1750" dirty="0">
                <a:solidFill>
                  <a:srgbClr val="CFCBBF"/>
                </a:solidFill>
                <a:latin typeface="Raleway" pitchFamily="34" charset="0"/>
                <a:ea typeface="Raleway" pitchFamily="34" charset="-122"/>
                <a:cs typeface="Raleway" pitchFamily="34" charset="-120"/>
              </a:rPr>
              <a:t>Implementing enhanced monitoring of transactions that occur during times with higher probabilities of fraud, such as late-night hours,</a:t>
            </a:r>
          </a:p>
          <a:p>
            <a:pPr marL="342900" indent="-342900">
              <a:lnSpc>
                <a:spcPts val="2799"/>
              </a:lnSpc>
              <a:buFont typeface="+mj-lt"/>
              <a:buAutoNum type="arabicPeriod"/>
            </a:pPr>
            <a:r>
              <a:rPr lang="en-US" sz="1750" dirty="0">
                <a:solidFill>
                  <a:srgbClr val="CFCBBF"/>
                </a:solidFill>
                <a:latin typeface="Raleway" pitchFamily="34" charset="0"/>
                <a:ea typeface="Raleway" pitchFamily="34" charset="-122"/>
                <a:cs typeface="Raleway" pitchFamily="34" charset="-120"/>
              </a:rPr>
              <a:t>It's a common observation that fraudulent transactions often fall under the "home" category and involve merchants with a high fraud level.</a:t>
            </a:r>
          </a:p>
          <a:p>
            <a:pPr marL="342900" indent="-342900">
              <a:lnSpc>
                <a:spcPts val="2799"/>
              </a:lnSpc>
              <a:buFont typeface="+mj-lt"/>
              <a:buAutoNum type="arabicPeriod"/>
            </a:pPr>
            <a:r>
              <a:rPr lang="en-US" sz="1750" dirty="0">
                <a:solidFill>
                  <a:srgbClr val="CFCBBF"/>
                </a:solidFill>
                <a:latin typeface="Raleway" pitchFamily="34" charset="0"/>
                <a:ea typeface="Raleway" pitchFamily="34" charset="-122"/>
                <a:cs typeface="Raleway" pitchFamily="34" charset="-120"/>
              </a:rPr>
              <a:t>Setting thresholds for transaction amounts that are likely indicative of fraud and apply additional authentication steps for transactions exceeding this limit.</a:t>
            </a:r>
          </a:p>
          <a:p>
            <a:pPr marL="342900" indent="-342900">
              <a:lnSpc>
                <a:spcPts val="2799"/>
              </a:lnSpc>
              <a:buFont typeface="+mj-lt"/>
              <a:buAutoNum type="arabicPeriod"/>
            </a:pPr>
            <a:r>
              <a:rPr lang="en-US" sz="1750" dirty="0">
                <a:solidFill>
                  <a:srgbClr val="CFCBBF"/>
                </a:solidFill>
                <a:latin typeface="Raleway" pitchFamily="34" charset="0"/>
                <a:ea typeface="Raleway" pitchFamily="34" charset="-122"/>
                <a:cs typeface="Raleway" pitchFamily="34" charset="-120"/>
              </a:rPr>
              <a:t>Paying more attention to transactions by individuals in certain occupations that show higher fraud rates to ensure these patterns are valid and not biased.</a:t>
            </a:r>
            <a:endParaRPr lang="en-US" sz="1750" dirty="0"/>
          </a:p>
        </p:txBody>
      </p:sp>
      <p:sp>
        <p:nvSpPr>
          <p:cNvPr id="23" name="Text 4">
            <a:extLst>
              <a:ext uri="{FF2B5EF4-FFF2-40B4-BE49-F238E27FC236}">
                <a16:creationId xmlns:a16="http://schemas.microsoft.com/office/drawing/2014/main" id="{FF454893-290F-EE19-98FC-53ED95FA0271}"/>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ea typeface="Raleway" pitchFamily="34" charset="-122"/>
                <a:cs typeface="Raleway" pitchFamily="34" charset="-120"/>
              </a:rPr>
              <a:t>15</a:t>
            </a:r>
            <a:endParaRPr lang="en-US" sz="2187" dirty="0">
              <a:solidFill>
                <a:srgbClr val="AE8625"/>
              </a:solidFill>
            </a:endParaRPr>
          </a:p>
        </p:txBody>
      </p:sp>
      <p:sp>
        <p:nvSpPr>
          <p:cNvPr id="8" name="Text 4">
            <a:extLst>
              <a:ext uri="{FF2B5EF4-FFF2-40B4-BE49-F238E27FC236}">
                <a16:creationId xmlns:a16="http://schemas.microsoft.com/office/drawing/2014/main" id="{2278C85D-2BBB-29CB-86EF-EF484589A9D6}"/>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err="1">
                <a:solidFill>
                  <a:srgbClr val="AE8625"/>
                </a:solidFill>
                <a:latin typeface="Raleway" pitchFamily="34" charset="0"/>
              </a:rPr>
              <a:t>Arbaz</a:t>
            </a:r>
            <a:endParaRPr lang="en-US" sz="2187" dirty="0">
              <a:solidFill>
                <a:srgbClr val="AE8625"/>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a:spLocks noGrp="1" noRot="1" noMove="1" noResize="1" noEditPoints="1" noAdjustHandles="1" noChangeArrowheads="1" noChangeShapeType="1"/>
          </p:cNvSpPr>
          <p:nvPr/>
        </p:nvSpPr>
        <p:spPr>
          <a:xfrm>
            <a:off x="0" y="0"/>
            <a:ext cx="14630400" cy="8229600"/>
          </a:xfrm>
          <a:prstGeom prst="rect">
            <a:avLst/>
          </a:prstGeom>
          <a:solidFill>
            <a:srgbClr val="1B1C1D"/>
          </a:solidFill>
          <a:ln/>
        </p:spPr>
        <p:txBody>
          <a:bodyPr/>
          <a:lstStyle/>
          <a:p>
            <a:endParaRPr lang="en-US"/>
          </a:p>
        </p:txBody>
      </p:sp>
      <p:pic>
        <p:nvPicPr>
          <p:cNvPr id="5" name="Image 1" descr="preencoded.png">
            <a:extLst>
              <a:ext uri="{FF2B5EF4-FFF2-40B4-BE49-F238E27FC236}">
                <a16:creationId xmlns:a16="http://schemas.microsoft.com/office/drawing/2014/main" id="{F4A0047E-2CAB-8523-36AA-EE64C564D346}"/>
              </a:ext>
            </a:extLst>
          </p:cNvPr>
          <p:cNvPicPr>
            <a:picLocks noChangeAspect="1"/>
          </p:cNvPicPr>
          <p:nvPr/>
        </p:nvPicPr>
        <p:blipFill>
          <a:blip r:embed="rId4"/>
          <a:stretch>
            <a:fillRect/>
          </a:stretch>
        </p:blipFill>
        <p:spPr>
          <a:xfrm>
            <a:off x="0" y="0"/>
            <a:ext cx="14630400" cy="8229600"/>
          </a:xfrm>
          <a:prstGeom prst="rect">
            <a:avLst/>
          </a:prstGeom>
        </p:spPr>
      </p:pic>
      <p:sp>
        <p:nvSpPr>
          <p:cNvPr id="7" name="Shape 1">
            <a:extLst>
              <a:ext uri="{FF2B5EF4-FFF2-40B4-BE49-F238E27FC236}">
                <a16:creationId xmlns:a16="http://schemas.microsoft.com/office/drawing/2014/main" id="{E60838EE-C65F-D46F-D606-10916E12D48D}"/>
              </a:ext>
            </a:extLst>
          </p:cNvPr>
          <p:cNvSpPr/>
          <p:nvPr/>
        </p:nvSpPr>
        <p:spPr>
          <a:xfrm>
            <a:off x="0" y="0"/>
            <a:ext cx="14630400" cy="8229600"/>
          </a:xfrm>
          <a:prstGeom prst="rect">
            <a:avLst/>
          </a:prstGeom>
          <a:solidFill>
            <a:srgbClr val="1B1C1D">
              <a:alpha val="80000"/>
            </a:srgbClr>
          </a:solidFill>
          <a:ln/>
        </p:spPr>
        <p:txBody>
          <a:bodyPr/>
          <a:lstStyle/>
          <a:p>
            <a:endParaRPr lang="en-US"/>
          </a:p>
        </p:txBody>
      </p:sp>
      <p:sp>
        <p:nvSpPr>
          <p:cNvPr id="4" name="Text 1"/>
          <p:cNvSpPr/>
          <p:nvPr/>
        </p:nvSpPr>
        <p:spPr>
          <a:xfrm>
            <a:off x="2037993" y="1966316"/>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Conclusion</a:t>
            </a:r>
            <a:endParaRPr lang="en-US" sz="4374" dirty="0"/>
          </a:p>
        </p:txBody>
      </p:sp>
      <p:sp>
        <p:nvSpPr>
          <p:cNvPr id="6" name="Text 3"/>
          <p:cNvSpPr/>
          <p:nvPr/>
        </p:nvSpPr>
        <p:spPr>
          <a:xfrm>
            <a:off x="2037993" y="2787848"/>
            <a:ext cx="10471614" cy="2030041"/>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Our exploration into credit card fraud detection has yielded a neural network model with exemplary accuracy. This model's adeptness at identifying fraudulent transactions marks a significant step forward in enhancing transactional security. The results affirm the vital role of predictive analytics in establishing more secure financial environments.</a:t>
            </a:r>
            <a:endParaRPr lang="en-US" sz="1750" dirty="0"/>
          </a:p>
        </p:txBody>
      </p:sp>
      <p:sp>
        <p:nvSpPr>
          <p:cNvPr id="13" name="Text 4">
            <a:extLst>
              <a:ext uri="{FF2B5EF4-FFF2-40B4-BE49-F238E27FC236}">
                <a16:creationId xmlns:a16="http://schemas.microsoft.com/office/drawing/2014/main" id="{E3BA1692-7A27-CF88-1C98-5FCA765FD7AD}"/>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ea typeface="Raleway" pitchFamily="34" charset="-122"/>
                <a:cs typeface="Raleway" pitchFamily="34" charset="-120"/>
              </a:rPr>
              <a:t>16</a:t>
            </a:r>
            <a:endParaRPr lang="en-US" sz="2187" dirty="0">
              <a:solidFill>
                <a:srgbClr val="AE8625"/>
              </a:solidFill>
            </a:endParaRPr>
          </a:p>
        </p:txBody>
      </p:sp>
      <p:sp>
        <p:nvSpPr>
          <p:cNvPr id="8" name="Text 4">
            <a:extLst>
              <a:ext uri="{FF2B5EF4-FFF2-40B4-BE49-F238E27FC236}">
                <a16:creationId xmlns:a16="http://schemas.microsoft.com/office/drawing/2014/main" id="{35A9C6EC-3D57-5744-AEFF-8C31D7AF8784}"/>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err="1">
                <a:solidFill>
                  <a:srgbClr val="AE8625"/>
                </a:solidFill>
                <a:latin typeface="Raleway" pitchFamily="34" charset="0"/>
              </a:rPr>
              <a:t>Arbaz</a:t>
            </a:r>
            <a:endParaRPr lang="en-US" sz="2187" dirty="0">
              <a:solidFill>
                <a:srgbClr val="AE8625"/>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a:spLocks noGrp="1" noRot="1" noMove="1" noResize="1" noEditPoints="1" noAdjustHandles="1" noChangeArrowheads="1" noChangeShapeType="1"/>
          </p:cNvSpPr>
          <p:nvPr/>
        </p:nvSpPr>
        <p:spPr>
          <a:xfrm>
            <a:off x="0" y="0"/>
            <a:ext cx="14630400" cy="8229600"/>
          </a:xfrm>
          <a:prstGeom prst="rect">
            <a:avLst/>
          </a:prstGeom>
          <a:solidFill>
            <a:srgbClr val="1B1C1D"/>
          </a:solidFill>
          <a:ln/>
        </p:spPr>
        <p:txBody>
          <a:bodyPr/>
          <a:lstStyle/>
          <a:p>
            <a:endParaRPr lang="en-US"/>
          </a:p>
        </p:txBody>
      </p:sp>
      <p:pic>
        <p:nvPicPr>
          <p:cNvPr id="5" name="Image 1" descr="preencoded.png">
            <a:extLst>
              <a:ext uri="{FF2B5EF4-FFF2-40B4-BE49-F238E27FC236}">
                <a16:creationId xmlns:a16="http://schemas.microsoft.com/office/drawing/2014/main" id="{CC70BEF8-ECB1-DA5A-01B8-7CACC3435C43}"/>
              </a:ext>
            </a:extLst>
          </p:cNvPr>
          <p:cNvPicPr>
            <a:picLocks noChangeAspect="1"/>
          </p:cNvPicPr>
          <p:nvPr/>
        </p:nvPicPr>
        <p:blipFill>
          <a:blip r:embed="rId4"/>
          <a:stretch>
            <a:fillRect/>
          </a:stretch>
        </p:blipFill>
        <p:spPr>
          <a:xfrm>
            <a:off x="0" y="0"/>
            <a:ext cx="14630400" cy="8229600"/>
          </a:xfrm>
          <a:prstGeom prst="rect">
            <a:avLst/>
          </a:prstGeom>
        </p:spPr>
      </p:pic>
      <p:sp>
        <p:nvSpPr>
          <p:cNvPr id="6" name="Shape 1">
            <a:extLst>
              <a:ext uri="{FF2B5EF4-FFF2-40B4-BE49-F238E27FC236}">
                <a16:creationId xmlns:a16="http://schemas.microsoft.com/office/drawing/2014/main" id="{7AF9DAF1-340C-B14B-7E8C-57A99521A4F3}"/>
              </a:ext>
            </a:extLst>
          </p:cNvPr>
          <p:cNvSpPr>
            <a:spLocks noGrp="1" noRot="1" noMove="1" noResize="1" noEditPoints="1" noAdjustHandles="1" noChangeArrowheads="1" noChangeShapeType="1"/>
          </p:cNvSpPr>
          <p:nvPr/>
        </p:nvSpPr>
        <p:spPr>
          <a:xfrm>
            <a:off x="0" y="0"/>
            <a:ext cx="14630400" cy="8229600"/>
          </a:xfrm>
          <a:prstGeom prst="rect">
            <a:avLst/>
          </a:prstGeom>
          <a:solidFill>
            <a:srgbClr val="1B1C1D">
              <a:alpha val="80000"/>
            </a:srgbClr>
          </a:solidFill>
          <a:ln/>
        </p:spPr>
        <p:txBody>
          <a:bodyPr/>
          <a:lstStyle/>
          <a:p>
            <a:endParaRPr lang="en-US" dirty="0"/>
          </a:p>
        </p:txBody>
      </p:sp>
      <p:sp>
        <p:nvSpPr>
          <p:cNvPr id="4" name="Text 1"/>
          <p:cNvSpPr/>
          <p:nvPr/>
        </p:nvSpPr>
        <p:spPr>
          <a:xfrm>
            <a:off x="1835957" y="851039"/>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References</a:t>
            </a:r>
            <a:endParaRPr lang="en-US" sz="4374" dirty="0"/>
          </a:p>
        </p:txBody>
      </p:sp>
      <p:sp>
        <p:nvSpPr>
          <p:cNvPr id="9" name="Text 4"/>
          <p:cNvSpPr/>
          <p:nvPr/>
        </p:nvSpPr>
        <p:spPr>
          <a:xfrm>
            <a:off x="1820841" y="3795766"/>
            <a:ext cx="2388632"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rPr>
              <a:t>www.Kaggle.com</a:t>
            </a:r>
            <a:endParaRPr lang="en-US" sz="2187" dirty="0"/>
          </a:p>
        </p:txBody>
      </p:sp>
      <p:sp>
        <p:nvSpPr>
          <p:cNvPr id="12" name="Text 6"/>
          <p:cNvSpPr/>
          <p:nvPr/>
        </p:nvSpPr>
        <p:spPr>
          <a:xfrm>
            <a:off x="1835957" y="4603837"/>
            <a:ext cx="2818316"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rPr>
              <a:t>www.geeksforgeeks.org</a:t>
            </a:r>
            <a:endParaRPr lang="en-US" sz="2187" dirty="0"/>
          </a:p>
        </p:txBody>
      </p:sp>
      <p:sp>
        <p:nvSpPr>
          <p:cNvPr id="13" name="Text 7"/>
          <p:cNvSpPr/>
          <p:nvPr/>
        </p:nvSpPr>
        <p:spPr>
          <a:xfrm>
            <a:off x="2151003" y="4169965"/>
            <a:ext cx="10748238" cy="509745"/>
          </a:xfrm>
          <a:prstGeom prst="rect">
            <a:avLst/>
          </a:prstGeom>
          <a:noFill/>
          <a:ln/>
        </p:spPr>
        <p:txBody>
          <a:bodyPr wrap="square" rtlCol="0" anchor="t"/>
          <a:lstStyle/>
          <a:p>
            <a:pPr marL="0" indent="0" algn="l">
              <a:lnSpc>
                <a:spcPts val="2799"/>
              </a:lnSpc>
              <a:buNone/>
            </a:pPr>
            <a:r>
              <a:rPr lang="en-US" kern="0" dirty="0">
                <a:solidFill>
                  <a:srgbClr val="CFCBBF"/>
                </a:solidFill>
                <a:latin typeface="Arial" panose="020B0604020202020204" pitchFamily="34" charset="0"/>
                <a:ea typeface="Aptos" panose="020B0004020202020204" pitchFamily="34" charset="0"/>
                <a:cs typeface="Times New Roman" panose="02020603050405020304" pitchFamily="18" charset="0"/>
              </a:rPr>
              <a:t>Dataset Source: </a:t>
            </a:r>
            <a:r>
              <a:rPr lang="en-US" sz="1600" u="sng" kern="0" dirty="0">
                <a:solidFill>
                  <a:srgbClr val="0563C1"/>
                </a:solidFill>
                <a:effectLst/>
                <a:latin typeface="Arial" panose="020B0604020202020204" pitchFamily="34" charset="0"/>
                <a:ea typeface="Aptos" panose="020B0004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https://www.kaggle.com/datasets/kelvinkelue/credit-card-fraud-prediction?select=fraud+test.csv</a:t>
            </a:r>
            <a:endParaRPr lang="en-US" sz="1600" dirty="0"/>
          </a:p>
          <a:p>
            <a:pPr marL="0" indent="0" algn="l">
              <a:lnSpc>
                <a:spcPts val="2799"/>
              </a:lnSpc>
              <a:buNone/>
            </a:pPr>
            <a:endParaRPr lang="en-US" sz="1750" dirty="0"/>
          </a:p>
        </p:txBody>
      </p:sp>
      <p:sp>
        <p:nvSpPr>
          <p:cNvPr id="17" name="Text 7">
            <a:extLst>
              <a:ext uri="{FF2B5EF4-FFF2-40B4-BE49-F238E27FC236}">
                <a16:creationId xmlns:a16="http://schemas.microsoft.com/office/drawing/2014/main" id="{96D3E299-2BD4-CD02-64A3-12D20159C0B1}"/>
              </a:ext>
            </a:extLst>
          </p:cNvPr>
          <p:cNvSpPr/>
          <p:nvPr/>
        </p:nvSpPr>
        <p:spPr>
          <a:xfrm>
            <a:off x="2151003" y="4987922"/>
            <a:ext cx="10748238" cy="509745"/>
          </a:xfrm>
          <a:prstGeom prst="rect">
            <a:avLst/>
          </a:prstGeom>
          <a:noFill/>
          <a:ln/>
        </p:spPr>
        <p:txBody>
          <a:bodyPr wrap="square" rtlCol="0" anchor="t"/>
          <a:lstStyle/>
          <a:p>
            <a:pPr marL="0" indent="0" algn="l">
              <a:lnSpc>
                <a:spcPts val="2799"/>
              </a:lnSpc>
              <a:buNone/>
            </a:pPr>
            <a:r>
              <a:rPr lang="en-US" kern="0" dirty="0">
                <a:solidFill>
                  <a:srgbClr val="CFCBBF"/>
                </a:solidFill>
                <a:latin typeface="Arial" panose="020B0604020202020204" pitchFamily="34" charset="0"/>
                <a:ea typeface="Aptos" panose="020B0004020202020204" pitchFamily="34" charset="0"/>
                <a:cs typeface="Times New Roman" panose="02020603050405020304" pitchFamily="18" charset="0"/>
              </a:rPr>
              <a:t>Great Circle Distance: </a:t>
            </a:r>
            <a:r>
              <a:rPr lang="en-US" sz="1600" u="sng" kern="0" dirty="0">
                <a:solidFill>
                  <a:srgbClr val="0563C1"/>
                </a:solidFill>
                <a:effectLst/>
                <a:latin typeface="Arial" panose="020B0604020202020204" pitchFamily="34" charset="0"/>
                <a:ea typeface="Aptos" panose="020B0004020202020204" pitchFamily="34" charset="0"/>
                <a:cs typeface="Times New Roman" panose="02020603050405020304" pitchFamily="18" charset="0"/>
              </a:rPr>
              <a:t>https://www.geeksforgeeks.org/great-circle-distance-formula/</a:t>
            </a:r>
            <a:endParaRPr lang="en-US" sz="1600" dirty="0"/>
          </a:p>
          <a:p>
            <a:pPr marL="0" indent="0" algn="l">
              <a:lnSpc>
                <a:spcPts val="2799"/>
              </a:lnSpc>
              <a:buNone/>
            </a:pPr>
            <a:endParaRPr lang="en-US" sz="1750" dirty="0"/>
          </a:p>
        </p:txBody>
      </p:sp>
      <p:pic>
        <p:nvPicPr>
          <p:cNvPr id="20" name="Picture 19" descr="A computer hacker with a skull and crossbones on the computer&#10;&#10;Description automatically generated">
            <a:extLst>
              <a:ext uri="{FF2B5EF4-FFF2-40B4-BE49-F238E27FC236}">
                <a16:creationId xmlns:a16="http://schemas.microsoft.com/office/drawing/2014/main" id="{DCE64CB3-5FF3-4DC7-A992-29BA7262E5E8}"/>
              </a:ext>
            </a:extLst>
          </p:cNvPr>
          <p:cNvPicPr>
            <a:picLocks noChangeAspect="1"/>
          </p:cNvPicPr>
          <p:nvPr/>
        </p:nvPicPr>
        <p:blipFill>
          <a:blip r:embed="rId6"/>
          <a:stretch>
            <a:fillRect/>
          </a:stretch>
        </p:blipFill>
        <p:spPr>
          <a:xfrm>
            <a:off x="8373836" y="0"/>
            <a:ext cx="6591300" cy="3438525"/>
          </a:xfrm>
          <a:prstGeom prst="rect">
            <a:avLst/>
          </a:prstGeom>
        </p:spPr>
      </p:pic>
      <p:sp>
        <p:nvSpPr>
          <p:cNvPr id="21" name="Text 1">
            <a:extLst>
              <a:ext uri="{FF2B5EF4-FFF2-40B4-BE49-F238E27FC236}">
                <a16:creationId xmlns:a16="http://schemas.microsoft.com/office/drawing/2014/main" id="{D2E668CF-6E73-3B5E-7143-DF430E991F7F}"/>
              </a:ext>
            </a:extLst>
          </p:cNvPr>
          <p:cNvSpPr/>
          <p:nvPr/>
        </p:nvSpPr>
        <p:spPr>
          <a:xfrm>
            <a:off x="1795131" y="5568113"/>
            <a:ext cx="2669914" cy="672097"/>
          </a:xfrm>
          <a:prstGeom prst="rect">
            <a:avLst/>
          </a:prstGeom>
          <a:noFill/>
          <a:ln/>
        </p:spPr>
        <p:txBody>
          <a:bodyPr wrap="none" rtlCol="0" anchor="t"/>
          <a:lstStyle/>
          <a:p>
            <a:pPr marL="0" indent="0">
              <a:lnSpc>
                <a:spcPts val="5468"/>
              </a:lnSpc>
              <a:buNone/>
            </a:pPr>
            <a:r>
              <a:rPr lang="en-US" sz="3600" dirty="0">
                <a:solidFill>
                  <a:srgbClr val="AE8625"/>
                </a:solidFill>
                <a:latin typeface="Prata" pitchFamily="34" charset="0"/>
                <a:ea typeface="Prata" pitchFamily="34" charset="-122"/>
              </a:rPr>
              <a:t>Appendix</a:t>
            </a:r>
            <a:endParaRPr lang="en-US" sz="3600" dirty="0"/>
          </a:p>
        </p:txBody>
      </p:sp>
      <p:sp>
        <p:nvSpPr>
          <p:cNvPr id="22" name="Text 7">
            <a:extLst>
              <a:ext uri="{FF2B5EF4-FFF2-40B4-BE49-F238E27FC236}">
                <a16:creationId xmlns:a16="http://schemas.microsoft.com/office/drawing/2014/main" id="{86370C72-9659-BAA2-7600-6F0A0311715F}"/>
              </a:ext>
            </a:extLst>
          </p:cNvPr>
          <p:cNvSpPr/>
          <p:nvPr/>
        </p:nvSpPr>
        <p:spPr>
          <a:xfrm>
            <a:off x="1835957" y="6251348"/>
            <a:ext cx="10748238" cy="1148377"/>
          </a:xfrm>
          <a:prstGeom prst="rect">
            <a:avLst/>
          </a:prstGeom>
          <a:noFill/>
          <a:ln/>
        </p:spPr>
        <p:txBody>
          <a:bodyPr wrap="square" rtlCol="0" anchor="t"/>
          <a:lstStyle/>
          <a:p>
            <a:pPr marL="0" indent="0" algn="l">
              <a:lnSpc>
                <a:spcPts val="2799"/>
              </a:lnSpc>
              <a:buNone/>
            </a:pPr>
            <a:r>
              <a:rPr lang="en-US" kern="0" dirty="0">
                <a:solidFill>
                  <a:srgbClr val="CFCBBF"/>
                </a:solidFill>
                <a:latin typeface="Arial" panose="020B0604020202020204" pitchFamily="34" charset="0"/>
                <a:ea typeface="Aptos" panose="020B0004020202020204" pitchFamily="34" charset="0"/>
                <a:cs typeface="Times New Roman" panose="02020603050405020304" pitchFamily="18" charset="0"/>
              </a:rPr>
              <a:t>Full report with all the SEMMA steps and Snippet are uploaded on Google Drive. Follow link below</a:t>
            </a:r>
          </a:p>
          <a:p>
            <a:pPr marL="0" indent="0" algn="l">
              <a:lnSpc>
                <a:spcPts val="2799"/>
              </a:lnSpc>
              <a:buNone/>
            </a:pPr>
            <a:r>
              <a:rPr lang="en-US" sz="1750" dirty="0">
                <a:solidFill>
                  <a:srgbClr val="0563C1"/>
                </a:solidFill>
              </a:rPr>
              <a:t>https://docs.google.com/document/d/1YGRVTDxX1C9jxBXL0QmApPma3gfj74Q1/edit?usp=drive_link&amp;ouid=114967200591466545623&amp;rtpof=true&amp;sd=true</a:t>
            </a:r>
          </a:p>
        </p:txBody>
      </p:sp>
      <p:sp>
        <p:nvSpPr>
          <p:cNvPr id="23" name="Text 4">
            <a:extLst>
              <a:ext uri="{FF2B5EF4-FFF2-40B4-BE49-F238E27FC236}">
                <a16:creationId xmlns:a16="http://schemas.microsoft.com/office/drawing/2014/main" id="{55E2FE0C-2F46-B50F-3442-31ED1C4D1819}"/>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ea typeface="Raleway" pitchFamily="34" charset="-122"/>
                <a:cs typeface="Raleway" pitchFamily="34" charset="-120"/>
              </a:rPr>
              <a:t>17</a:t>
            </a:r>
            <a:endParaRPr lang="en-US" sz="2187" dirty="0">
              <a:solidFill>
                <a:srgbClr val="AE8625"/>
              </a:solidFill>
            </a:endParaRPr>
          </a:p>
        </p:txBody>
      </p:sp>
      <p:sp>
        <p:nvSpPr>
          <p:cNvPr id="7" name="Text 4">
            <a:extLst>
              <a:ext uri="{FF2B5EF4-FFF2-40B4-BE49-F238E27FC236}">
                <a16:creationId xmlns:a16="http://schemas.microsoft.com/office/drawing/2014/main" id="{3C54FF5C-5CAC-E99B-66D0-D3B48D8D6E29}"/>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err="1">
                <a:solidFill>
                  <a:srgbClr val="AE8625"/>
                </a:solidFill>
                <a:latin typeface="Raleway" pitchFamily="34" charset="0"/>
              </a:rPr>
              <a:t>Arbaz</a:t>
            </a:r>
            <a:endParaRPr lang="en-US" sz="2187" dirty="0">
              <a:solidFill>
                <a:srgbClr val="AE8625"/>
              </a:solidFill>
            </a:endParaRPr>
          </a:p>
        </p:txBody>
      </p:sp>
      <p:sp>
        <p:nvSpPr>
          <p:cNvPr id="8" name="Text 7">
            <a:extLst>
              <a:ext uri="{FF2B5EF4-FFF2-40B4-BE49-F238E27FC236}">
                <a16:creationId xmlns:a16="http://schemas.microsoft.com/office/drawing/2014/main" id="{C723439D-7171-CD7E-BD47-A781A29ED585}"/>
              </a:ext>
            </a:extLst>
          </p:cNvPr>
          <p:cNvSpPr/>
          <p:nvPr/>
        </p:nvSpPr>
        <p:spPr>
          <a:xfrm>
            <a:off x="2110177" y="1936786"/>
            <a:ext cx="7310448" cy="1208199"/>
          </a:xfrm>
          <a:prstGeom prst="rect">
            <a:avLst/>
          </a:prstGeom>
          <a:noFill/>
          <a:ln/>
        </p:spPr>
        <p:txBody>
          <a:bodyPr wrap="square" rtlCol="0" anchor="t"/>
          <a:lstStyle/>
          <a:p>
            <a:pPr marL="0" indent="0" algn="l">
              <a:lnSpc>
                <a:spcPts val="2799"/>
              </a:lnSpc>
              <a:buNone/>
            </a:pPr>
            <a:r>
              <a:rPr lang="en-US" kern="0" dirty="0" err="1">
                <a:solidFill>
                  <a:srgbClr val="CFCBBF"/>
                </a:solidFill>
                <a:latin typeface="Arial" panose="020B0604020202020204" pitchFamily="34" charset="0"/>
                <a:ea typeface="Aptos" panose="020B0004020202020204" pitchFamily="34" charset="0"/>
                <a:cs typeface="Times New Roman" panose="02020603050405020304" pitchFamily="18" charset="0"/>
              </a:rPr>
              <a:t>Shmueli</a:t>
            </a:r>
            <a:r>
              <a:rPr lang="en-US" kern="0" dirty="0">
                <a:solidFill>
                  <a:srgbClr val="CFCBBF"/>
                </a:solidFill>
                <a:latin typeface="Arial" panose="020B0604020202020204" pitchFamily="34" charset="0"/>
                <a:ea typeface="Aptos" panose="020B0004020202020204" pitchFamily="34" charset="0"/>
                <a:cs typeface="Times New Roman" panose="02020603050405020304" pitchFamily="18" charset="0"/>
              </a:rPr>
              <a:t>, G. (2023). Machine Learning for Business Analytics: Concepts, Techniques and Applications with JMP Pro 2nd Edition. Hoboken, NJ: Wiley.</a:t>
            </a:r>
          </a:p>
          <a:p>
            <a:pPr marL="0" indent="0" algn="l">
              <a:lnSpc>
                <a:spcPts val="2799"/>
              </a:lnSpc>
              <a:buNone/>
            </a:pPr>
            <a:endParaRPr lang="en-US" sz="1600" dirty="0"/>
          </a:p>
          <a:p>
            <a:pPr marL="0" indent="0" algn="l">
              <a:lnSpc>
                <a:spcPts val="2799"/>
              </a:lnSpc>
              <a:buNone/>
            </a:pPr>
            <a:endParaRPr lang="en-US" sz="1750" dirty="0"/>
          </a:p>
        </p:txBody>
      </p:sp>
      <p:sp>
        <p:nvSpPr>
          <p:cNvPr id="10" name="Text 4">
            <a:extLst>
              <a:ext uri="{FF2B5EF4-FFF2-40B4-BE49-F238E27FC236}">
                <a16:creationId xmlns:a16="http://schemas.microsoft.com/office/drawing/2014/main" id="{A78D70F9-A19C-3E71-F182-2392017BF62A}"/>
              </a:ext>
            </a:extLst>
          </p:cNvPr>
          <p:cNvSpPr/>
          <p:nvPr/>
        </p:nvSpPr>
        <p:spPr>
          <a:xfrm>
            <a:off x="1835957" y="1578463"/>
            <a:ext cx="2388632"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rPr>
              <a:t>Books</a:t>
            </a:r>
            <a:endParaRPr lang="en-US" sz="2187" dirty="0"/>
          </a:p>
        </p:txBody>
      </p:sp>
      <p:sp>
        <p:nvSpPr>
          <p:cNvPr id="11" name="Text 7">
            <a:extLst>
              <a:ext uri="{FF2B5EF4-FFF2-40B4-BE49-F238E27FC236}">
                <a16:creationId xmlns:a16="http://schemas.microsoft.com/office/drawing/2014/main" id="{0B671EA9-A965-D9BE-B812-0DBAF6514E40}"/>
              </a:ext>
            </a:extLst>
          </p:cNvPr>
          <p:cNvSpPr/>
          <p:nvPr/>
        </p:nvSpPr>
        <p:spPr>
          <a:xfrm>
            <a:off x="2110177" y="3372213"/>
            <a:ext cx="1809961" cy="380237"/>
          </a:xfrm>
          <a:prstGeom prst="rect">
            <a:avLst/>
          </a:prstGeom>
          <a:noFill/>
          <a:ln/>
        </p:spPr>
        <p:txBody>
          <a:bodyPr wrap="square" rtlCol="0" anchor="t"/>
          <a:lstStyle/>
          <a:p>
            <a:pPr marL="0" indent="0" algn="l">
              <a:lnSpc>
                <a:spcPts val="2799"/>
              </a:lnSpc>
              <a:buNone/>
            </a:pPr>
            <a:r>
              <a:rPr lang="en-US" kern="0" dirty="0">
                <a:solidFill>
                  <a:srgbClr val="CFCBBF"/>
                </a:solidFill>
                <a:latin typeface="Arial" panose="020B0604020202020204" pitchFamily="34" charset="0"/>
                <a:ea typeface="Aptos" panose="020B0004020202020204" pitchFamily="34" charset="0"/>
                <a:cs typeface="Times New Roman" panose="02020603050405020304" pitchFamily="18" charset="0"/>
              </a:rPr>
              <a:t>JMP Pro 16.2.0</a:t>
            </a:r>
            <a:endParaRPr lang="en-US" sz="1600" dirty="0"/>
          </a:p>
        </p:txBody>
      </p:sp>
      <p:sp>
        <p:nvSpPr>
          <p:cNvPr id="14" name="Text 4">
            <a:extLst>
              <a:ext uri="{FF2B5EF4-FFF2-40B4-BE49-F238E27FC236}">
                <a16:creationId xmlns:a16="http://schemas.microsoft.com/office/drawing/2014/main" id="{6BFD8E38-9662-3838-4BF1-7CE62043CE8C}"/>
              </a:ext>
            </a:extLst>
          </p:cNvPr>
          <p:cNvSpPr/>
          <p:nvPr/>
        </p:nvSpPr>
        <p:spPr>
          <a:xfrm>
            <a:off x="1835957" y="3013890"/>
            <a:ext cx="2388632"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rPr>
              <a:t>Software</a:t>
            </a:r>
            <a:endParaRPr lang="en-US" sz="2187" dirty="0"/>
          </a:p>
        </p:txBody>
      </p:sp>
      <p:sp>
        <p:nvSpPr>
          <p:cNvPr id="15" name="Rectangle 14">
            <a:extLst>
              <a:ext uri="{FF2B5EF4-FFF2-40B4-BE49-F238E27FC236}">
                <a16:creationId xmlns:a16="http://schemas.microsoft.com/office/drawing/2014/main" id="{78921701-99F7-4B63-805D-5B57B9FA5B9B}"/>
              </a:ext>
            </a:extLst>
          </p:cNvPr>
          <p:cNvSpPr/>
          <p:nvPr/>
        </p:nvSpPr>
        <p:spPr>
          <a:xfrm>
            <a:off x="1705429" y="5740400"/>
            <a:ext cx="10878766" cy="1659325"/>
          </a:xfrm>
          <a:prstGeom prst="rect">
            <a:avLst/>
          </a:prstGeom>
          <a:noFill/>
          <a:ln>
            <a:solidFill>
              <a:srgbClr val="00B0F0"/>
            </a:solidFill>
          </a:ln>
          <a:effectLst>
            <a:glow rad="1397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433"/>
          </a:xfrm>
          <a:prstGeom prst="rect">
            <a:avLst/>
          </a:prstGeom>
          <a:solidFill>
            <a:srgbClr val="1B1C1D"/>
          </a:solidFill>
          <a:ln/>
        </p:spPr>
        <p:txBody>
          <a:bodyPr/>
          <a:lstStyle/>
          <a:p>
            <a:r>
              <a:rPr lang="en-US" dirty="0"/>
              <a:t>s</a:t>
            </a:r>
          </a:p>
        </p:txBody>
      </p:sp>
      <p:pic>
        <p:nvPicPr>
          <p:cNvPr id="4" name="Image 1" descr="preencoded.png"/>
          <p:cNvPicPr>
            <a:picLocks noChangeAspect="1"/>
          </p:cNvPicPr>
          <p:nvPr/>
        </p:nvPicPr>
        <p:blipFill>
          <a:blip r:embed="rId4"/>
          <a:stretch>
            <a:fillRect/>
          </a:stretch>
        </p:blipFill>
        <p:spPr>
          <a:xfrm>
            <a:off x="0" y="0"/>
            <a:ext cx="14630400" cy="2601635"/>
          </a:xfrm>
          <a:prstGeom prst="rect">
            <a:avLst/>
          </a:prstGeom>
        </p:spPr>
      </p:pic>
      <p:sp>
        <p:nvSpPr>
          <p:cNvPr id="5" name="Text 1"/>
          <p:cNvSpPr/>
          <p:nvPr/>
        </p:nvSpPr>
        <p:spPr>
          <a:xfrm>
            <a:off x="2372082" y="3173968"/>
            <a:ext cx="7334607" cy="650319"/>
          </a:xfrm>
          <a:prstGeom prst="rect">
            <a:avLst/>
          </a:prstGeom>
          <a:noFill/>
          <a:ln/>
        </p:spPr>
        <p:txBody>
          <a:bodyPr wrap="none" rtlCol="0" anchor="t"/>
          <a:lstStyle/>
          <a:p>
            <a:pPr marL="0" indent="0">
              <a:lnSpc>
                <a:spcPts val="5121"/>
              </a:lnSpc>
              <a:buNone/>
            </a:pPr>
            <a:r>
              <a:rPr lang="en-US" sz="4097" dirty="0">
                <a:solidFill>
                  <a:srgbClr val="AE8625"/>
                </a:solidFill>
                <a:latin typeface="Prata" pitchFamily="34" charset="0"/>
                <a:ea typeface="Prata" pitchFamily="34" charset="-122"/>
                <a:cs typeface="Prata" pitchFamily="34" charset="-120"/>
              </a:rPr>
              <a:t>Brief Overview of the Dataset</a:t>
            </a:r>
            <a:endParaRPr lang="en-US" sz="4097" dirty="0"/>
          </a:p>
        </p:txBody>
      </p:sp>
      <p:sp>
        <p:nvSpPr>
          <p:cNvPr id="6" name="Shape 2"/>
          <p:cNvSpPr/>
          <p:nvPr/>
        </p:nvSpPr>
        <p:spPr>
          <a:xfrm>
            <a:off x="2372082" y="4136469"/>
            <a:ext cx="3156585" cy="3521631"/>
          </a:xfrm>
          <a:prstGeom prst="roundRect">
            <a:avLst>
              <a:gd name="adj" fmla="val 1978"/>
            </a:avLst>
          </a:prstGeom>
          <a:solidFill>
            <a:srgbClr val="2D3033"/>
          </a:solidFill>
          <a:ln/>
        </p:spPr>
        <p:txBody>
          <a:bodyPr/>
          <a:lstStyle/>
          <a:p>
            <a:endParaRPr lang="en-US"/>
          </a:p>
        </p:txBody>
      </p:sp>
      <p:sp>
        <p:nvSpPr>
          <p:cNvPr id="7" name="Text 3"/>
          <p:cNvSpPr/>
          <p:nvPr/>
        </p:nvSpPr>
        <p:spPr>
          <a:xfrm>
            <a:off x="2580203" y="4344591"/>
            <a:ext cx="2740343" cy="650319"/>
          </a:xfrm>
          <a:prstGeom prst="rect">
            <a:avLst/>
          </a:prstGeom>
          <a:noFill/>
          <a:ln/>
        </p:spPr>
        <p:txBody>
          <a:bodyPr wrap="square" rtlCol="0" anchor="t"/>
          <a:lstStyle/>
          <a:p>
            <a:pPr marL="0" indent="0">
              <a:lnSpc>
                <a:spcPts val="2561"/>
              </a:lnSpc>
              <a:buNone/>
            </a:pPr>
            <a:r>
              <a:rPr lang="en-US" sz="2049" dirty="0">
                <a:solidFill>
                  <a:srgbClr val="AE8625"/>
                </a:solidFill>
                <a:latin typeface="Prata" pitchFamily="34" charset="0"/>
                <a:ea typeface="Prata" pitchFamily="34" charset="-122"/>
                <a:cs typeface="Prata" pitchFamily="34" charset="-120"/>
              </a:rPr>
              <a:t>Credit Card Transactions</a:t>
            </a:r>
            <a:endParaRPr lang="en-US" sz="2049" dirty="0"/>
          </a:p>
        </p:txBody>
      </p:sp>
      <p:sp>
        <p:nvSpPr>
          <p:cNvPr id="8" name="Text 4"/>
          <p:cNvSpPr/>
          <p:nvPr/>
        </p:nvSpPr>
        <p:spPr>
          <a:xfrm>
            <a:off x="2580203" y="5119687"/>
            <a:ext cx="2740343" cy="2330291"/>
          </a:xfrm>
          <a:prstGeom prst="rect">
            <a:avLst/>
          </a:prstGeom>
          <a:noFill/>
          <a:ln/>
        </p:spPr>
        <p:txBody>
          <a:bodyPr wrap="square" rtlCol="0" anchor="t"/>
          <a:lstStyle/>
          <a:p>
            <a:pPr marL="0" indent="0">
              <a:lnSpc>
                <a:spcPts val="2622"/>
              </a:lnSpc>
              <a:buNone/>
            </a:pPr>
            <a:r>
              <a:rPr lang="en-US" sz="1639" dirty="0">
                <a:solidFill>
                  <a:srgbClr val="CFCBBF"/>
                </a:solidFill>
                <a:latin typeface="Raleway" pitchFamily="34" charset="0"/>
                <a:ea typeface="Raleway" pitchFamily="34" charset="-122"/>
                <a:cs typeface="Raleway" pitchFamily="34" charset="-120"/>
              </a:rPr>
              <a:t>The dataset contains over 555,719 credit card transactions, with details like transaction amount, time, location, whether the transaction was fraudulent or not, etc.</a:t>
            </a:r>
            <a:endParaRPr lang="en-US" sz="1639" dirty="0"/>
          </a:p>
        </p:txBody>
      </p:sp>
      <p:sp>
        <p:nvSpPr>
          <p:cNvPr id="9" name="Shape 5"/>
          <p:cNvSpPr/>
          <p:nvPr/>
        </p:nvSpPr>
        <p:spPr>
          <a:xfrm>
            <a:off x="5736788" y="4136469"/>
            <a:ext cx="3156585" cy="3521631"/>
          </a:xfrm>
          <a:prstGeom prst="roundRect">
            <a:avLst>
              <a:gd name="adj" fmla="val 1978"/>
            </a:avLst>
          </a:prstGeom>
          <a:solidFill>
            <a:srgbClr val="2D3033"/>
          </a:solidFill>
          <a:ln/>
        </p:spPr>
        <p:txBody>
          <a:bodyPr/>
          <a:lstStyle/>
          <a:p>
            <a:endParaRPr lang="en-US"/>
          </a:p>
        </p:txBody>
      </p:sp>
      <p:sp>
        <p:nvSpPr>
          <p:cNvPr id="10" name="Text 6"/>
          <p:cNvSpPr/>
          <p:nvPr/>
        </p:nvSpPr>
        <p:spPr>
          <a:xfrm>
            <a:off x="5944910" y="4344591"/>
            <a:ext cx="2601635" cy="325160"/>
          </a:xfrm>
          <a:prstGeom prst="rect">
            <a:avLst/>
          </a:prstGeom>
          <a:noFill/>
          <a:ln/>
        </p:spPr>
        <p:txBody>
          <a:bodyPr wrap="none" rtlCol="0" anchor="t"/>
          <a:lstStyle/>
          <a:p>
            <a:pPr marL="0" indent="0">
              <a:lnSpc>
                <a:spcPts val="2561"/>
              </a:lnSpc>
              <a:buNone/>
            </a:pPr>
            <a:r>
              <a:rPr lang="en-US" sz="2049" dirty="0">
                <a:solidFill>
                  <a:srgbClr val="AE8625"/>
                </a:solidFill>
                <a:latin typeface="Prata" pitchFamily="34" charset="0"/>
                <a:ea typeface="Prata" pitchFamily="34" charset="-122"/>
                <a:cs typeface="Prata" pitchFamily="34" charset="-120"/>
              </a:rPr>
              <a:t>Balanced Classes</a:t>
            </a:r>
            <a:endParaRPr lang="en-US" sz="2049" dirty="0"/>
          </a:p>
        </p:txBody>
      </p:sp>
      <p:sp>
        <p:nvSpPr>
          <p:cNvPr id="11" name="Text 7"/>
          <p:cNvSpPr/>
          <p:nvPr/>
        </p:nvSpPr>
        <p:spPr>
          <a:xfrm>
            <a:off x="5944910" y="4794528"/>
            <a:ext cx="2740343" cy="2330291"/>
          </a:xfrm>
          <a:prstGeom prst="rect">
            <a:avLst/>
          </a:prstGeom>
          <a:noFill/>
          <a:ln/>
        </p:spPr>
        <p:txBody>
          <a:bodyPr wrap="square" rtlCol="0" anchor="t"/>
          <a:lstStyle/>
          <a:p>
            <a:pPr marL="0" indent="0">
              <a:lnSpc>
                <a:spcPts val="2622"/>
              </a:lnSpc>
              <a:buNone/>
            </a:pPr>
            <a:r>
              <a:rPr lang="en-US" sz="1639" dirty="0">
                <a:solidFill>
                  <a:srgbClr val="CFCBBF"/>
                </a:solidFill>
                <a:latin typeface="Raleway" pitchFamily="34" charset="0"/>
                <a:ea typeface="Raleway" pitchFamily="34" charset="-122"/>
                <a:cs typeface="Raleway" pitchFamily="34" charset="-120"/>
              </a:rPr>
              <a:t>The dataset is well-balanced, with around 0.39% of the transactions being fraudulent, providing a realistic representation of real-world credit card fraud rates.</a:t>
            </a:r>
            <a:endParaRPr lang="en-US" sz="1639" dirty="0"/>
          </a:p>
        </p:txBody>
      </p:sp>
      <p:sp>
        <p:nvSpPr>
          <p:cNvPr id="12" name="Shape 8"/>
          <p:cNvSpPr/>
          <p:nvPr/>
        </p:nvSpPr>
        <p:spPr>
          <a:xfrm>
            <a:off x="9101495" y="4136469"/>
            <a:ext cx="3156585" cy="3521631"/>
          </a:xfrm>
          <a:prstGeom prst="roundRect">
            <a:avLst>
              <a:gd name="adj" fmla="val 1978"/>
            </a:avLst>
          </a:prstGeom>
          <a:solidFill>
            <a:srgbClr val="2D3033"/>
          </a:solidFill>
          <a:ln/>
        </p:spPr>
        <p:txBody>
          <a:bodyPr/>
          <a:lstStyle/>
          <a:p>
            <a:endParaRPr lang="en-US"/>
          </a:p>
        </p:txBody>
      </p:sp>
      <p:sp>
        <p:nvSpPr>
          <p:cNvPr id="13" name="Text 9"/>
          <p:cNvSpPr/>
          <p:nvPr/>
        </p:nvSpPr>
        <p:spPr>
          <a:xfrm>
            <a:off x="9309616" y="4344591"/>
            <a:ext cx="2740343" cy="650319"/>
          </a:xfrm>
          <a:prstGeom prst="rect">
            <a:avLst/>
          </a:prstGeom>
          <a:noFill/>
          <a:ln/>
        </p:spPr>
        <p:txBody>
          <a:bodyPr wrap="square" rtlCol="0" anchor="t"/>
          <a:lstStyle/>
          <a:p>
            <a:pPr marL="0" indent="0">
              <a:lnSpc>
                <a:spcPts val="2561"/>
              </a:lnSpc>
              <a:buNone/>
            </a:pPr>
            <a:r>
              <a:rPr lang="en-US" sz="2049" dirty="0">
                <a:solidFill>
                  <a:srgbClr val="AE8625"/>
                </a:solidFill>
                <a:latin typeface="Prata" pitchFamily="34" charset="0"/>
                <a:ea typeface="Prata" pitchFamily="34" charset="-122"/>
                <a:cs typeface="Prata" pitchFamily="34" charset="-120"/>
              </a:rPr>
              <a:t>Anonymized Features</a:t>
            </a:r>
            <a:endParaRPr lang="en-US" sz="2049" dirty="0"/>
          </a:p>
        </p:txBody>
      </p:sp>
      <p:sp>
        <p:nvSpPr>
          <p:cNvPr id="14" name="Text 10"/>
          <p:cNvSpPr/>
          <p:nvPr/>
        </p:nvSpPr>
        <p:spPr>
          <a:xfrm>
            <a:off x="9309616" y="5119687"/>
            <a:ext cx="2740343" cy="1997393"/>
          </a:xfrm>
          <a:prstGeom prst="rect">
            <a:avLst/>
          </a:prstGeom>
          <a:noFill/>
          <a:ln/>
        </p:spPr>
        <p:txBody>
          <a:bodyPr wrap="square" rtlCol="0" anchor="t"/>
          <a:lstStyle/>
          <a:p>
            <a:pPr>
              <a:lnSpc>
                <a:spcPts val="2622"/>
              </a:lnSpc>
            </a:pPr>
            <a:r>
              <a:rPr lang="en-US" sz="1639" dirty="0">
                <a:solidFill>
                  <a:srgbClr val="CFCBBF"/>
                </a:solidFill>
                <a:latin typeface="Raleway" pitchFamily="34" charset="0"/>
                <a:ea typeface="Raleway" pitchFamily="34" charset="-122"/>
                <a:cs typeface="Raleway" pitchFamily="34" charset="-120"/>
              </a:rPr>
              <a:t>The dataset features </a:t>
            </a:r>
            <a:r>
              <a:rPr lang="en-US" sz="1639" dirty="0">
                <a:solidFill>
                  <a:srgbClr val="CFCBBF"/>
                </a:solidFill>
                <a:latin typeface="Raleway" pitchFamily="34" charset="0"/>
              </a:rPr>
              <a:t>synthetic data so the PII is not real data</a:t>
            </a:r>
            <a:r>
              <a:rPr lang="en-US" sz="1639" dirty="0">
                <a:solidFill>
                  <a:srgbClr val="CFCBBF"/>
                </a:solidFill>
                <a:latin typeface="Raleway" pitchFamily="34" charset="0"/>
                <a:ea typeface="Raleway" pitchFamily="34" charset="-122"/>
                <a:cs typeface="Raleway" pitchFamily="34" charset="-120"/>
              </a:rPr>
              <a:t>, ensuring customer privacy while still providing valuable </a:t>
            </a:r>
            <a:r>
              <a:rPr lang="en-US" sz="1639" dirty="0">
                <a:solidFill>
                  <a:srgbClr val="CFCBBF"/>
                </a:solidFill>
                <a:latin typeface="Raleway" pitchFamily="34" charset="0"/>
              </a:rPr>
              <a:t>information for fraud detection modeling.</a:t>
            </a:r>
          </a:p>
        </p:txBody>
      </p:sp>
      <p:sp>
        <p:nvSpPr>
          <p:cNvPr id="15" name="Text 4">
            <a:extLst>
              <a:ext uri="{FF2B5EF4-FFF2-40B4-BE49-F238E27FC236}">
                <a16:creationId xmlns:a16="http://schemas.microsoft.com/office/drawing/2014/main" id="{5610A10A-10B7-55A0-C807-2DF476D2D0BE}"/>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rPr>
              <a:t>2</a:t>
            </a:r>
            <a:endParaRPr lang="en-US" sz="2187" dirty="0">
              <a:solidFill>
                <a:srgbClr val="AE8625"/>
              </a:solidFill>
            </a:endParaRPr>
          </a:p>
        </p:txBody>
      </p:sp>
      <p:sp>
        <p:nvSpPr>
          <p:cNvPr id="16" name="Text 4">
            <a:extLst>
              <a:ext uri="{FF2B5EF4-FFF2-40B4-BE49-F238E27FC236}">
                <a16:creationId xmlns:a16="http://schemas.microsoft.com/office/drawing/2014/main" id="{230A55F4-4028-5C5F-BF58-8D30480FBE68}"/>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err="1">
                <a:solidFill>
                  <a:srgbClr val="AE8625"/>
                </a:solidFill>
                <a:latin typeface="Raleway" pitchFamily="34" charset="0"/>
              </a:rPr>
              <a:t>Haoming</a:t>
            </a:r>
            <a:endParaRPr lang="en-US" sz="2187" dirty="0">
              <a:solidFill>
                <a:srgbClr val="AE8625"/>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63423"/>
            <a:ext cx="14630400" cy="8229600"/>
          </a:xfrm>
          <a:prstGeom prst="rect">
            <a:avLst/>
          </a:prstGeom>
          <a:solidFill>
            <a:srgbClr val="1B1C1D">
              <a:alpha val="80000"/>
            </a:srgbClr>
          </a:solidFill>
          <a:ln/>
        </p:spPr>
        <p:txBody>
          <a:bodyPr/>
          <a:lstStyle/>
          <a:p>
            <a:endParaRPr lang="en-US"/>
          </a:p>
        </p:txBody>
      </p:sp>
      <p:sp>
        <p:nvSpPr>
          <p:cNvPr id="6" name="Text 2"/>
          <p:cNvSpPr/>
          <p:nvPr/>
        </p:nvSpPr>
        <p:spPr>
          <a:xfrm>
            <a:off x="2037993" y="1351836"/>
            <a:ext cx="10554414"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Business Problem and Importance of Credit Card Fraud Detection</a:t>
            </a:r>
            <a:endParaRPr lang="en-US" sz="4374" dirty="0"/>
          </a:p>
        </p:txBody>
      </p:sp>
      <p:sp>
        <p:nvSpPr>
          <p:cNvPr id="7" name="Text 3"/>
          <p:cNvSpPr/>
          <p:nvPr/>
        </p:nvSpPr>
        <p:spPr>
          <a:xfrm>
            <a:off x="2037993" y="3073837"/>
            <a:ext cx="10554414"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Arial" panose="020B0604020202020204" pitchFamily="34" charset="0"/>
              </a:rPr>
              <a:t>Credit card fraud poses a significant threat to financial institutions and customers alike. Fraudsters use stolen or forged cards to make unauthorized purchases, leading to substantial financial losses for banks and damaging the trust of cardholders. Effective fraud detection is crucial to protect customers, maintain the integrity of the payment system, and ensure the long-term viability of the credit card industry.</a:t>
            </a:r>
            <a:endParaRPr lang="en-US" sz="1750" dirty="0"/>
          </a:p>
        </p:txBody>
      </p:sp>
      <p:sp>
        <p:nvSpPr>
          <p:cNvPr id="8" name="Text 4"/>
          <p:cNvSpPr/>
          <p:nvPr/>
        </p:nvSpPr>
        <p:spPr>
          <a:xfrm>
            <a:off x="2037993" y="5100757"/>
            <a:ext cx="10554414"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Arial" panose="020B0604020202020204" pitchFamily="34" charset="0"/>
              </a:rPr>
              <a:t>For financial institutions, credit card fraud can result in millions in lost revenue, increased operational costs, and tarnished brand reputation. Customers also suffer the inconvenience of canceled cards, disputed transactions, and the hassle of resolving identity theft issues. Implementing robust fraud detection models is essential to mitigate these risks and safeguard the interests of both businesses and consumers.</a:t>
            </a:r>
            <a:endParaRPr lang="en-US" sz="1750" dirty="0"/>
          </a:p>
        </p:txBody>
      </p:sp>
      <p:sp>
        <p:nvSpPr>
          <p:cNvPr id="9" name="Text 4">
            <a:extLst>
              <a:ext uri="{FF2B5EF4-FFF2-40B4-BE49-F238E27FC236}">
                <a16:creationId xmlns:a16="http://schemas.microsoft.com/office/drawing/2014/main" id="{1E1F498A-1D60-B467-5A49-FC6D1D6CE3E8}"/>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rPr>
              <a:t>3</a:t>
            </a:r>
            <a:endParaRPr lang="en-US" sz="2187" dirty="0">
              <a:solidFill>
                <a:srgbClr val="AE8625"/>
              </a:solidFill>
            </a:endParaRPr>
          </a:p>
        </p:txBody>
      </p:sp>
      <p:sp>
        <p:nvSpPr>
          <p:cNvPr id="10" name="Text 4">
            <a:extLst>
              <a:ext uri="{FF2B5EF4-FFF2-40B4-BE49-F238E27FC236}">
                <a16:creationId xmlns:a16="http://schemas.microsoft.com/office/drawing/2014/main" id="{7EC9D401-FD3B-AA20-5071-0C042E698C05}"/>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err="1">
                <a:solidFill>
                  <a:srgbClr val="AE8625"/>
                </a:solidFill>
                <a:latin typeface="Raleway" pitchFamily="34" charset="0"/>
              </a:rPr>
              <a:t>Haoming</a:t>
            </a:r>
            <a:endParaRPr lang="en-US" sz="2187" dirty="0">
              <a:solidFill>
                <a:srgbClr val="AE8625"/>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US"/>
          </a:p>
        </p:txBody>
      </p:sp>
      <p:sp>
        <p:nvSpPr>
          <p:cNvPr id="5" name="Text 1"/>
          <p:cNvSpPr/>
          <p:nvPr/>
        </p:nvSpPr>
        <p:spPr>
          <a:xfrm>
            <a:off x="833199" y="499467"/>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Dataset Overview</a:t>
            </a:r>
            <a:endParaRPr lang="en-US" sz="4374" dirty="0"/>
          </a:p>
        </p:txBody>
      </p:sp>
      <p:sp>
        <p:nvSpPr>
          <p:cNvPr id="6" name="Text 2"/>
          <p:cNvSpPr/>
          <p:nvPr/>
        </p:nvSpPr>
        <p:spPr>
          <a:xfrm>
            <a:off x="833199" y="1443573"/>
            <a:ext cx="7477601" cy="6536293"/>
          </a:xfrm>
          <a:prstGeom prst="rect">
            <a:avLst/>
          </a:prstGeom>
          <a:noFill/>
          <a:ln/>
        </p:spPr>
        <p:txBody>
          <a:bodyPr wrap="square" rtlCol="0" anchor="t"/>
          <a:lstStyle/>
          <a:p>
            <a:pPr marL="0" indent="0">
              <a:lnSpc>
                <a:spcPts val="2799"/>
              </a:lnSpc>
              <a:buNone/>
            </a:pPr>
            <a:r>
              <a:rPr lang="en-US" sz="1750" dirty="0">
                <a:solidFill>
                  <a:srgbClr val="CFCBBF"/>
                </a:solidFill>
                <a:latin typeface="Arial" panose="020B0604020202020204" pitchFamily="34" charset="0"/>
                <a:ea typeface="Raleway" pitchFamily="34" charset="-122"/>
                <a:cs typeface="Arial" panose="020B0604020202020204" pitchFamily="34" charset="0"/>
              </a:rPr>
              <a:t>This dataset offers a variety of attributes valuable for comprehensive analysis. It contains 555,719 instances and 22 attributes, a mix of categorical and numerical data types. </a:t>
            </a:r>
          </a:p>
          <a:p>
            <a:pPr marL="285750" indent="-285750">
              <a:lnSpc>
                <a:spcPts val="2799"/>
              </a:lnSpc>
              <a:buFont typeface="Arial" panose="020B0604020202020204" pitchFamily="34" charset="0"/>
              <a:buChar char="•"/>
            </a:pPr>
            <a:r>
              <a:rPr lang="en-US" sz="1750" dirty="0" err="1">
                <a:solidFill>
                  <a:srgbClr val="CFCBBF"/>
                </a:solidFill>
                <a:latin typeface="Arial" panose="020B0604020202020204" pitchFamily="34" charset="0"/>
                <a:ea typeface="Raleway" pitchFamily="34" charset="-122"/>
                <a:cs typeface="Arial" panose="020B0604020202020204" pitchFamily="34" charset="0"/>
              </a:rPr>
              <a:t>Trans_date_trans_time</a:t>
            </a:r>
            <a:r>
              <a:rPr lang="en-US" sz="1750" dirty="0">
                <a:solidFill>
                  <a:srgbClr val="CFCBBF"/>
                </a:solidFill>
                <a:latin typeface="Arial" panose="020B0604020202020204" pitchFamily="34" charset="0"/>
                <a:ea typeface="Raleway" pitchFamily="34" charset="-122"/>
                <a:cs typeface="Arial" panose="020B0604020202020204" pitchFamily="34" charset="0"/>
              </a:rPr>
              <a:t> &amp; </a:t>
            </a:r>
            <a:r>
              <a:rPr lang="en-US" sz="1750" dirty="0" err="1">
                <a:solidFill>
                  <a:srgbClr val="CFCBBF"/>
                </a:solidFill>
                <a:latin typeface="Arial" panose="020B0604020202020204" pitchFamily="34" charset="0"/>
                <a:ea typeface="Raleway" pitchFamily="34" charset="-122"/>
                <a:cs typeface="Arial" panose="020B0604020202020204" pitchFamily="34" charset="0"/>
              </a:rPr>
              <a:t>Unix_time</a:t>
            </a:r>
            <a:endParaRPr lang="en-US" sz="1750" dirty="0">
              <a:solidFill>
                <a:srgbClr val="CFCBBF"/>
              </a:solidFill>
              <a:latin typeface="Arial" panose="020B0604020202020204" pitchFamily="34" charset="0"/>
              <a:ea typeface="Raleway" pitchFamily="34" charset="-122"/>
              <a:cs typeface="Arial" panose="020B0604020202020204" pitchFamily="34" charset="0"/>
            </a:endParaRPr>
          </a:p>
          <a:p>
            <a:pPr marL="285750" indent="-285750">
              <a:lnSpc>
                <a:spcPts val="2799"/>
              </a:lnSpc>
              <a:buFont typeface="Arial" panose="020B0604020202020204" pitchFamily="34" charset="0"/>
              <a:buChar char="•"/>
            </a:pPr>
            <a:r>
              <a:rPr lang="en-US" sz="1750" dirty="0" err="1">
                <a:solidFill>
                  <a:srgbClr val="CFCBBF"/>
                </a:solidFill>
                <a:latin typeface="Arial" panose="020B0604020202020204" pitchFamily="34" charset="0"/>
                <a:ea typeface="Raleway" pitchFamily="34" charset="-122"/>
                <a:cs typeface="Arial" panose="020B0604020202020204" pitchFamily="34" charset="0"/>
              </a:rPr>
              <a:t>Cc_num</a:t>
            </a:r>
            <a:endParaRPr lang="en-US" sz="1750" dirty="0">
              <a:solidFill>
                <a:srgbClr val="CFCBBF"/>
              </a:solidFill>
              <a:latin typeface="Arial" panose="020B0604020202020204" pitchFamily="34" charset="0"/>
              <a:ea typeface="Raleway" pitchFamily="34" charset="-122"/>
              <a:cs typeface="Arial" panose="020B0604020202020204" pitchFamily="34" charset="0"/>
            </a:endParaRP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Merchant</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Category</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Amt</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First &amp; Last name</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Gender</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Street, City, State &amp; Zip</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Latitude &amp; Longitude of cardholder's location and merchant.</a:t>
            </a:r>
          </a:p>
          <a:p>
            <a:pPr marL="285750" indent="-285750">
              <a:lnSpc>
                <a:spcPts val="2799"/>
              </a:lnSpc>
              <a:buFont typeface="Arial" panose="020B0604020202020204" pitchFamily="34" charset="0"/>
              <a:buChar char="•"/>
            </a:pPr>
            <a:r>
              <a:rPr lang="en-US" sz="1750" dirty="0" err="1">
                <a:solidFill>
                  <a:srgbClr val="CFCBBF"/>
                </a:solidFill>
                <a:latin typeface="Arial" panose="020B0604020202020204" pitchFamily="34" charset="0"/>
                <a:ea typeface="Raleway" pitchFamily="34" charset="-122"/>
                <a:cs typeface="Arial" panose="020B0604020202020204" pitchFamily="34" charset="0"/>
              </a:rPr>
              <a:t>City_pop</a:t>
            </a:r>
            <a:endParaRPr lang="en-US" sz="1750" dirty="0">
              <a:solidFill>
                <a:srgbClr val="CFCBBF"/>
              </a:solidFill>
              <a:latin typeface="Arial" panose="020B0604020202020204" pitchFamily="34" charset="0"/>
              <a:ea typeface="Raleway" pitchFamily="34" charset="-122"/>
              <a:cs typeface="Arial" panose="020B0604020202020204" pitchFamily="34" charset="0"/>
            </a:endParaRP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Job</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Dob</a:t>
            </a:r>
          </a:p>
          <a:p>
            <a:pPr marL="285750" indent="-285750">
              <a:lnSpc>
                <a:spcPts val="2799"/>
              </a:lnSpc>
              <a:buFont typeface="Arial" panose="020B0604020202020204" pitchFamily="34" charset="0"/>
              <a:buChar char="•"/>
            </a:pPr>
            <a:r>
              <a:rPr lang="en-US" sz="1750" dirty="0" err="1">
                <a:solidFill>
                  <a:srgbClr val="CFCBBF"/>
                </a:solidFill>
                <a:latin typeface="Arial" panose="020B0604020202020204" pitchFamily="34" charset="0"/>
                <a:ea typeface="Raleway" pitchFamily="34" charset="-122"/>
                <a:cs typeface="Arial" panose="020B0604020202020204" pitchFamily="34" charset="0"/>
              </a:rPr>
              <a:t>Trans_num</a:t>
            </a:r>
            <a:endParaRPr lang="en-US" sz="1750" dirty="0">
              <a:solidFill>
                <a:srgbClr val="CFCBBF"/>
              </a:solidFill>
              <a:latin typeface="Arial" panose="020B0604020202020204" pitchFamily="34" charset="0"/>
              <a:ea typeface="Raleway" pitchFamily="34" charset="-122"/>
              <a:cs typeface="Arial" panose="020B0604020202020204" pitchFamily="34" charset="0"/>
            </a:endParaRPr>
          </a:p>
          <a:p>
            <a:pPr marL="285750" indent="-285750">
              <a:lnSpc>
                <a:spcPts val="2799"/>
              </a:lnSpc>
              <a:buFont typeface="Arial" panose="020B0604020202020204" pitchFamily="34" charset="0"/>
              <a:buChar char="•"/>
            </a:pPr>
            <a:r>
              <a:rPr lang="en-US" sz="1750" dirty="0" err="1">
                <a:solidFill>
                  <a:srgbClr val="CFCBBF"/>
                </a:solidFill>
                <a:latin typeface="Arial" panose="020B0604020202020204" pitchFamily="34" charset="0"/>
                <a:ea typeface="Raleway" pitchFamily="34" charset="-122"/>
                <a:cs typeface="Arial" panose="020B0604020202020204" pitchFamily="34" charset="0"/>
              </a:rPr>
              <a:t>Is_fraud</a:t>
            </a:r>
            <a:r>
              <a:rPr lang="en-US" sz="1750" dirty="0">
                <a:solidFill>
                  <a:srgbClr val="CFCBBF"/>
                </a:solidFill>
                <a:latin typeface="Arial" panose="020B0604020202020204" pitchFamily="34" charset="0"/>
                <a:ea typeface="Raleway" pitchFamily="34" charset="-122"/>
                <a:cs typeface="Arial" panose="020B0604020202020204" pitchFamily="34" charset="0"/>
              </a:rPr>
              <a:t> – This is the target variable for classification purposes.</a:t>
            </a:r>
            <a:endParaRPr lang="en-US" sz="1750" dirty="0">
              <a:solidFill>
                <a:srgbClr val="CFCBBF"/>
              </a:solidFill>
              <a:latin typeface="Arial" panose="020B0604020202020204" pitchFamily="34" charset="0"/>
              <a:cs typeface="Arial" panose="020B0604020202020204" pitchFamily="34" charset="0"/>
            </a:endParaRPr>
          </a:p>
        </p:txBody>
      </p:sp>
      <p:pic>
        <p:nvPicPr>
          <p:cNvPr id="9" name="Image 1" descr="preencoded.png">
            <a:extLst>
              <a:ext uri="{FF2B5EF4-FFF2-40B4-BE49-F238E27FC236}">
                <a16:creationId xmlns:a16="http://schemas.microsoft.com/office/drawing/2014/main" id="{012CB7A4-4F25-787A-0C1D-08B5C1C616F6}"/>
              </a:ext>
            </a:extLst>
          </p:cNvPr>
          <p:cNvPicPr>
            <a:picLocks noChangeAspect="1"/>
          </p:cNvPicPr>
          <p:nvPr/>
        </p:nvPicPr>
        <p:blipFill>
          <a:blip r:embed="rId4"/>
          <a:stretch>
            <a:fillRect/>
          </a:stretch>
        </p:blipFill>
        <p:spPr>
          <a:xfrm>
            <a:off x="9144000" y="0"/>
            <a:ext cx="5486400" cy="8229600"/>
          </a:xfrm>
          <a:prstGeom prst="rect">
            <a:avLst/>
          </a:prstGeom>
        </p:spPr>
      </p:pic>
      <p:sp>
        <p:nvSpPr>
          <p:cNvPr id="4" name="Text 4">
            <a:extLst>
              <a:ext uri="{FF2B5EF4-FFF2-40B4-BE49-F238E27FC236}">
                <a16:creationId xmlns:a16="http://schemas.microsoft.com/office/drawing/2014/main" id="{27FC3C3B-DE1E-F8B7-EF6B-C34DD4936029}"/>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rPr>
              <a:t>4</a:t>
            </a:r>
            <a:endParaRPr lang="en-US" sz="2187" dirty="0">
              <a:solidFill>
                <a:srgbClr val="AE8625"/>
              </a:solidFill>
            </a:endParaRPr>
          </a:p>
        </p:txBody>
      </p:sp>
      <p:sp>
        <p:nvSpPr>
          <p:cNvPr id="7" name="Text 4">
            <a:extLst>
              <a:ext uri="{FF2B5EF4-FFF2-40B4-BE49-F238E27FC236}">
                <a16:creationId xmlns:a16="http://schemas.microsoft.com/office/drawing/2014/main" id="{46A8E691-A707-7B68-B499-BD2008D176E8}"/>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a:solidFill>
                  <a:srgbClr val="AE8625"/>
                </a:solidFill>
                <a:latin typeface="Raleway" pitchFamily="34" charset="0"/>
              </a:rPr>
              <a:t>Pavan</a:t>
            </a:r>
            <a:endParaRPr lang="en-US" sz="2187" dirty="0">
              <a:solidFill>
                <a:srgbClr val="AE8625"/>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a:spLocks noGrp="1" noRot="1" noMove="1" noResize="1" noEditPoints="1" noAdjustHandles="1" noChangeArrowheads="1" noChangeShapeType="1"/>
          </p:cNvSpPr>
          <p:nvPr/>
        </p:nvSpPr>
        <p:spPr>
          <a:xfrm>
            <a:off x="0" y="0"/>
            <a:ext cx="14630400" cy="8229600"/>
          </a:xfrm>
          <a:prstGeom prst="rect">
            <a:avLst/>
          </a:prstGeom>
          <a:solidFill>
            <a:srgbClr val="1B1C1D"/>
          </a:solidFill>
          <a:ln/>
        </p:spPr>
        <p:txBody>
          <a:bodyPr/>
          <a:lstStyle/>
          <a:p>
            <a:endParaRPr lang="en-US"/>
          </a:p>
        </p:txBody>
      </p:sp>
      <p:sp>
        <p:nvSpPr>
          <p:cNvPr id="5" name="Text 1"/>
          <p:cNvSpPr/>
          <p:nvPr/>
        </p:nvSpPr>
        <p:spPr>
          <a:xfrm>
            <a:off x="1658044" y="2016984"/>
            <a:ext cx="5285970" cy="695480"/>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Initial Data Exploration</a:t>
            </a:r>
            <a:endParaRPr lang="en-US" sz="4374" dirty="0"/>
          </a:p>
        </p:txBody>
      </p:sp>
      <p:sp>
        <p:nvSpPr>
          <p:cNvPr id="6" name="Text 2"/>
          <p:cNvSpPr/>
          <p:nvPr/>
        </p:nvSpPr>
        <p:spPr>
          <a:xfrm>
            <a:off x="1658044" y="2822896"/>
            <a:ext cx="7004900" cy="3726328"/>
          </a:xfrm>
          <a:prstGeom prst="rect">
            <a:avLst/>
          </a:prstGeom>
          <a:noFill/>
          <a:ln/>
        </p:spPr>
        <p:txBody>
          <a:bodyPr wrap="square" rtlCol="0" anchor="t"/>
          <a:lstStyle/>
          <a:p>
            <a:pPr marL="285750" indent="-285750">
              <a:lnSpc>
                <a:spcPts val="2799"/>
              </a:lnSpc>
              <a:buSzPct val="100000"/>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Important Variables: The most relevant variables for predicting fraud include merchant, category, amt, gender, state, </a:t>
            </a:r>
            <a:r>
              <a:rPr lang="en-US" sz="1750" dirty="0" err="1">
                <a:solidFill>
                  <a:srgbClr val="CFCBBF"/>
                </a:solidFill>
                <a:latin typeface="Arial" panose="020B0604020202020204" pitchFamily="34" charset="0"/>
                <a:ea typeface="Raleway" pitchFamily="34" charset="-122"/>
                <a:cs typeface="Arial" panose="020B0604020202020204" pitchFamily="34" charset="0"/>
              </a:rPr>
              <a:t>lat</a:t>
            </a:r>
            <a:r>
              <a:rPr lang="en-US" sz="1750" dirty="0">
                <a:solidFill>
                  <a:srgbClr val="CFCBBF"/>
                </a:solidFill>
                <a:latin typeface="Arial" panose="020B0604020202020204" pitchFamily="34" charset="0"/>
                <a:ea typeface="Raleway" pitchFamily="34" charset="-122"/>
                <a:cs typeface="Arial" panose="020B0604020202020204" pitchFamily="34" charset="0"/>
              </a:rPr>
              <a:t>, long, </a:t>
            </a:r>
            <a:r>
              <a:rPr lang="en-US" sz="1750" dirty="0" err="1">
                <a:solidFill>
                  <a:srgbClr val="CFCBBF"/>
                </a:solidFill>
                <a:latin typeface="Arial" panose="020B0604020202020204" pitchFamily="34" charset="0"/>
                <a:ea typeface="Raleway" pitchFamily="34" charset="-122"/>
                <a:cs typeface="Arial" panose="020B0604020202020204" pitchFamily="34" charset="0"/>
              </a:rPr>
              <a:t>city_pop</a:t>
            </a:r>
            <a:r>
              <a:rPr lang="en-US" sz="1750" dirty="0">
                <a:solidFill>
                  <a:srgbClr val="CFCBBF"/>
                </a:solidFill>
                <a:latin typeface="Arial" panose="020B0604020202020204" pitchFamily="34" charset="0"/>
                <a:ea typeface="Raleway" pitchFamily="34" charset="-122"/>
                <a:cs typeface="Arial" panose="020B0604020202020204" pitchFamily="34" charset="0"/>
              </a:rPr>
              <a:t>, job, dob, </a:t>
            </a:r>
            <a:r>
              <a:rPr lang="en-US" sz="1750" dirty="0" err="1">
                <a:solidFill>
                  <a:srgbClr val="CFCBBF"/>
                </a:solidFill>
                <a:latin typeface="Arial" panose="020B0604020202020204" pitchFamily="34" charset="0"/>
                <a:ea typeface="Raleway" pitchFamily="34" charset="-122"/>
                <a:cs typeface="Arial" panose="020B0604020202020204" pitchFamily="34" charset="0"/>
              </a:rPr>
              <a:t>merch_lat</a:t>
            </a:r>
            <a:r>
              <a:rPr lang="en-US" sz="1750" dirty="0">
                <a:solidFill>
                  <a:srgbClr val="CFCBBF"/>
                </a:solidFill>
                <a:latin typeface="Arial" panose="020B0604020202020204" pitchFamily="34" charset="0"/>
                <a:ea typeface="Raleway" pitchFamily="34" charset="-122"/>
                <a:cs typeface="Arial" panose="020B0604020202020204" pitchFamily="34" charset="0"/>
              </a:rPr>
              <a:t>, and </a:t>
            </a:r>
            <a:r>
              <a:rPr lang="en-US" sz="1750" dirty="0" err="1">
                <a:solidFill>
                  <a:srgbClr val="CFCBBF"/>
                </a:solidFill>
                <a:latin typeface="Arial" panose="020B0604020202020204" pitchFamily="34" charset="0"/>
                <a:ea typeface="Raleway" pitchFamily="34" charset="-122"/>
                <a:cs typeface="Arial" panose="020B0604020202020204" pitchFamily="34" charset="0"/>
              </a:rPr>
              <a:t>merch_long</a:t>
            </a:r>
            <a:r>
              <a:rPr lang="en-US" sz="1750" dirty="0">
                <a:solidFill>
                  <a:srgbClr val="CFCBBF"/>
                </a:solidFill>
                <a:latin typeface="Arial" panose="020B0604020202020204" pitchFamily="34" charset="0"/>
                <a:ea typeface="Raleway" pitchFamily="34" charset="-122"/>
                <a:cs typeface="Arial" panose="020B0604020202020204" pitchFamily="34" charset="0"/>
              </a:rPr>
              <a:t>.</a:t>
            </a:r>
          </a:p>
          <a:p>
            <a:pPr marL="285750" indent="-285750">
              <a:lnSpc>
                <a:spcPts val="2799"/>
              </a:lnSpc>
              <a:buSzPct val="100000"/>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Observed Trends and Patterns: There is no single strong predictor of fraud, but features like merchant details, transaction amount, cardholder's job, state, and calculated distance between cardholder and merchant (using Great-Circle distance) appear significant.</a:t>
            </a:r>
          </a:p>
        </p:txBody>
      </p:sp>
      <p:pic>
        <p:nvPicPr>
          <p:cNvPr id="7" name="Picture 6">
            <a:extLst>
              <a:ext uri="{FF2B5EF4-FFF2-40B4-BE49-F238E27FC236}">
                <a16:creationId xmlns:a16="http://schemas.microsoft.com/office/drawing/2014/main" id="{06CE465B-A0AF-DD4E-87CB-DFDC525704E3}"/>
              </a:ext>
            </a:extLst>
          </p:cNvPr>
          <p:cNvPicPr>
            <a:picLocks noChangeAspect="1"/>
          </p:cNvPicPr>
          <p:nvPr/>
        </p:nvPicPr>
        <p:blipFill>
          <a:blip r:embed="rId4"/>
          <a:stretch>
            <a:fillRect/>
          </a:stretch>
        </p:blipFill>
        <p:spPr>
          <a:xfrm>
            <a:off x="8939894" y="2022276"/>
            <a:ext cx="4358254" cy="4185047"/>
          </a:xfrm>
          <a:prstGeom prst="rect">
            <a:avLst/>
          </a:prstGeom>
        </p:spPr>
      </p:pic>
      <p:sp>
        <p:nvSpPr>
          <p:cNvPr id="8" name="Text 4">
            <a:extLst>
              <a:ext uri="{FF2B5EF4-FFF2-40B4-BE49-F238E27FC236}">
                <a16:creationId xmlns:a16="http://schemas.microsoft.com/office/drawing/2014/main" id="{D7C76950-6CEB-3AE2-4509-49D7943CCA75}"/>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rPr>
              <a:t>5</a:t>
            </a:r>
            <a:endParaRPr lang="en-US" sz="2187" dirty="0">
              <a:solidFill>
                <a:srgbClr val="AE8625"/>
              </a:solidFill>
            </a:endParaRPr>
          </a:p>
        </p:txBody>
      </p:sp>
      <p:sp>
        <p:nvSpPr>
          <p:cNvPr id="4" name="Text 4">
            <a:extLst>
              <a:ext uri="{FF2B5EF4-FFF2-40B4-BE49-F238E27FC236}">
                <a16:creationId xmlns:a16="http://schemas.microsoft.com/office/drawing/2014/main" id="{D18D90D9-1442-2FC4-E949-3CA9D3E9EED9}"/>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a:solidFill>
                  <a:srgbClr val="AE8625"/>
                </a:solidFill>
                <a:latin typeface="Raleway" pitchFamily="34" charset="0"/>
              </a:rPr>
              <a:t>Pavan</a:t>
            </a:r>
            <a:endParaRPr lang="en-US" sz="2187" dirty="0">
              <a:solidFill>
                <a:srgbClr val="AE8625"/>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65717D6D-74C5-03B5-B84C-76F79A6E629E}"/>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C9C63E6D-B4AC-4D9F-4032-C325C270A600}"/>
              </a:ext>
            </a:extLst>
          </p:cNvPr>
          <p:cNvSpPr/>
          <p:nvPr/>
        </p:nvSpPr>
        <p:spPr>
          <a:xfrm>
            <a:off x="0" y="0"/>
            <a:ext cx="14630400" cy="8229600"/>
          </a:xfrm>
          <a:prstGeom prst="rect">
            <a:avLst/>
          </a:prstGeom>
          <a:solidFill>
            <a:srgbClr val="1B1C1D"/>
          </a:solidFill>
          <a:ln/>
        </p:spPr>
        <p:txBody>
          <a:bodyPr/>
          <a:lstStyle/>
          <a:p>
            <a:endParaRPr lang="en-US"/>
          </a:p>
        </p:txBody>
      </p:sp>
      <p:sp>
        <p:nvSpPr>
          <p:cNvPr id="4" name="Text 1">
            <a:extLst>
              <a:ext uri="{FF2B5EF4-FFF2-40B4-BE49-F238E27FC236}">
                <a16:creationId xmlns:a16="http://schemas.microsoft.com/office/drawing/2014/main" id="{B5D00268-0CA6-70F3-78E0-7CEDE4C2049C}"/>
              </a:ext>
            </a:extLst>
          </p:cNvPr>
          <p:cNvSpPr/>
          <p:nvPr/>
        </p:nvSpPr>
        <p:spPr>
          <a:xfrm>
            <a:off x="1202821" y="1644659"/>
            <a:ext cx="8117912"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rPr>
              <a:t>Exploring Missing Values &amp; Outliers</a:t>
            </a:r>
            <a:endParaRPr lang="en-US" sz="4374" dirty="0"/>
          </a:p>
        </p:txBody>
      </p:sp>
      <p:sp>
        <p:nvSpPr>
          <p:cNvPr id="5" name="Text 2">
            <a:extLst>
              <a:ext uri="{FF2B5EF4-FFF2-40B4-BE49-F238E27FC236}">
                <a16:creationId xmlns:a16="http://schemas.microsoft.com/office/drawing/2014/main" id="{CA157ED0-CF15-FCF9-0124-A6297DAEA90C}"/>
              </a:ext>
            </a:extLst>
          </p:cNvPr>
          <p:cNvSpPr/>
          <p:nvPr/>
        </p:nvSpPr>
        <p:spPr>
          <a:xfrm>
            <a:off x="1202821" y="2558859"/>
            <a:ext cx="7004900" cy="3419119"/>
          </a:xfrm>
          <a:prstGeom prst="rect">
            <a:avLst/>
          </a:prstGeom>
          <a:noFill/>
          <a:ln/>
        </p:spPr>
        <p:txBody>
          <a:bodyPr wrap="square" rtlCol="0" anchor="t"/>
          <a:lstStyle/>
          <a:p>
            <a:pPr marL="285750" indent="-285750" algn="l">
              <a:lnSpc>
                <a:spcPts val="2799"/>
              </a:lnSpc>
              <a:buSzPct val="100000"/>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Explore missing values: There are no missing values found in the dataset.</a:t>
            </a:r>
          </a:p>
          <a:p>
            <a:pPr marL="285750" indent="-285750">
              <a:lnSpc>
                <a:spcPts val="2799"/>
              </a:lnSpc>
              <a:buSzPct val="100000"/>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Exploring NA values: Tried to find NA values with all possible NA values such as ‘NA’, ‘N/A’, &lt;blank&gt; and ‘Not Available’. No NA values found.</a:t>
            </a:r>
          </a:p>
          <a:p>
            <a:pPr marL="285750" indent="-285750" algn="l">
              <a:lnSpc>
                <a:spcPts val="2799"/>
              </a:lnSpc>
              <a:buSzPct val="100000"/>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Exploring Outliers: There were many in amt and </a:t>
            </a:r>
            <a:r>
              <a:rPr lang="en-US" sz="1750" dirty="0" err="1">
                <a:solidFill>
                  <a:srgbClr val="CFCBBF"/>
                </a:solidFill>
                <a:latin typeface="Arial" panose="020B0604020202020204" pitchFamily="34" charset="0"/>
                <a:ea typeface="Raleway" pitchFamily="34" charset="-122"/>
                <a:cs typeface="Arial" panose="020B0604020202020204" pitchFamily="34" charset="0"/>
              </a:rPr>
              <a:t>city_pop</a:t>
            </a:r>
            <a:r>
              <a:rPr lang="en-US" sz="1750" dirty="0">
                <a:solidFill>
                  <a:srgbClr val="CFCBBF"/>
                </a:solidFill>
                <a:latin typeface="Arial" panose="020B0604020202020204" pitchFamily="34" charset="0"/>
                <a:ea typeface="Raleway" pitchFamily="34" charset="-122"/>
                <a:cs typeface="Arial" panose="020B0604020202020204" pitchFamily="34" charset="0"/>
              </a:rPr>
              <a:t>.</a:t>
            </a:r>
          </a:p>
          <a:p>
            <a:pPr marL="742950" lvl="1" indent="-285750">
              <a:lnSpc>
                <a:spcPts val="2799"/>
              </a:lnSpc>
              <a:buSzPct val="100000"/>
              <a:buFont typeface="Arial" panose="020B0604020202020204" pitchFamily="34" charset="0"/>
              <a:buChar char="•"/>
            </a:pPr>
            <a:r>
              <a:rPr lang="en-US" sz="1750" dirty="0">
                <a:solidFill>
                  <a:srgbClr val="CFCBBF"/>
                </a:solidFill>
                <a:latin typeface="Arial" panose="020B0604020202020204" pitchFamily="34" charset="0"/>
                <a:cs typeface="Arial" panose="020B0604020202020204" pitchFamily="34" charset="0"/>
              </a:rPr>
              <a:t>For “</a:t>
            </a:r>
            <a:r>
              <a:rPr lang="en-US" sz="1750" dirty="0" err="1">
                <a:solidFill>
                  <a:srgbClr val="CFCBBF"/>
                </a:solidFill>
                <a:latin typeface="Arial" panose="020B0604020202020204" pitchFamily="34" charset="0"/>
                <a:cs typeface="Arial" panose="020B0604020202020204" pitchFamily="34" charset="0"/>
              </a:rPr>
              <a:t>city_pop</a:t>
            </a:r>
            <a:r>
              <a:rPr lang="en-US" sz="1750" dirty="0">
                <a:solidFill>
                  <a:srgbClr val="CFCBBF"/>
                </a:solidFill>
                <a:latin typeface="Arial" panose="020B0604020202020204" pitchFamily="34" charset="0"/>
                <a:cs typeface="Arial" panose="020B0604020202020204" pitchFamily="34" charset="0"/>
              </a:rPr>
              <a:t>” we transformed the column</a:t>
            </a:r>
          </a:p>
          <a:p>
            <a:pPr marL="742950" lvl="1" indent="-285750">
              <a:lnSpc>
                <a:spcPts val="2799"/>
              </a:lnSpc>
              <a:buSzPct val="100000"/>
              <a:buFont typeface="Arial" panose="020B0604020202020204" pitchFamily="34" charset="0"/>
              <a:buChar char="•"/>
            </a:pPr>
            <a:r>
              <a:rPr lang="en-US" sz="1750" dirty="0">
                <a:solidFill>
                  <a:srgbClr val="CFCBBF"/>
                </a:solidFill>
                <a:latin typeface="Arial" panose="020B0604020202020204" pitchFamily="34" charset="0"/>
                <a:cs typeface="Arial" panose="020B0604020202020204" pitchFamily="34" charset="0"/>
              </a:rPr>
              <a:t>For “amt” we removed extreme values, so it won’t disturb our models as some models are sensitive to outliers. </a:t>
            </a:r>
          </a:p>
        </p:txBody>
      </p:sp>
      <p:pic>
        <p:nvPicPr>
          <p:cNvPr id="6" name="Picture 5" descr="A screenshot of a computer&#10;&#10;Description automatically generated">
            <a:extLst>
              <a:ext uri="{FF2B5EF4-FFF2-40B4-BE49-F238E27FC236}">
                <a16:creationId xmlns:a16="http://schemas.microsoft.com/office/drawing/2014/main" id="{E3931D31-2ACC-F964-23D2-1D4B1D973562}"/>
              </a:ext>
            </a:extLst>
          </p:cNvPr>
          <p:cNvPicPr>
            <a:picLocks noChangeAspect="1"/>
          </p:cNvPicPr>
          <p:nvPr/>
        </p:nvPicPr>
        <p:blipFill>
          <a:blip r:embed="rId4"/>
          <a:stretch>
            <a:fillRect/>
          </a:stretch>
        </p:blipFill>
        <p:spPr>
          <a:xfrm>
            <a:off x="8504179" y="2642646"/>
            <a:ext cx="4610100" cy="2511416"/>
          </a:xfrm>
          <a:prstGeom prst="rect">
            <a:avLst/>
          </a:prstGeom>
        </p:spPr>
      </p:pic>
      <p:pic>
        <p:nvPicPr>
          <p:cNvPr id="8" name="Picture 7" descr="A screen shot of a graph&#10;&#10;Description automatically generated">
            <a:extLst>
              <a:ext uri="{FF2B5EF4-FFF2-40B4-BE49-F238E27FC236}">
                <a16:creationId xmlns:a16="http://schemas.microsoft.com/office/drawing/2014/main" id="{145869EC-E304-9016-2669-437FBEA09E43}"/>
              </a:ext>
            </a:extLst>
          </p:cNvPr>
          <p:cNvPicPr>
            <a:picLocks noChangeAspect="1"/>
          </p:cNvPicPr>
          <p:nvPr/>
        </p:nvPicPr>
        <p:blipFill>
          <a:blip r:embed="rId5"/>
          <a:stretch>
            <a:fillRect/>
          </a:stretch>
        </p:blipFill>
        <p:spPr>
          <a:xfrm>
            <a:off x="8504179" y="5267677"/>
            <a:ext cx="4610100" cy="2350770"/>
          </a:xfrm>
          <a:prstGeom prst="rect">
            <a:avLst/>
          </a:prstGeom>
        </p:spPr>
      </p:pic>
      <p:sp>
        <p:nvSpPr>
          <p:cNvPr id="9" name="Text 4">
            <a:extLst>
              <a:ext uri="{FF2B5EF4-FFF2-40B4-BE49-F238E27FC236}">
                <a16:creationId xmlns:a16="http://schemas.microsoft.com/office/drawing/2014/main" id="{62BEF0D8-67C5-1FC6-CD98-818C596C22CE}"/>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rPr>
              <a:t>6</a:t>
            </a:r>
            <a:endParaRPr lang="en-US" sz="2187" dirty="0">
              <a:solidFill>
                <a:srgbClr val="AE8625"/>
              </a:solidFill>
            </a:endParaRPr>
          </a:p>
        </p:txBody>
      </p:sp>
      <p:sp>
        <p:nvSpPr>
          <p:cNvPr id="7" name="Text 4">
            <a:extLst>
              <a:ext uri="{FF2B5EF4-FFF2-40B4-BE49-F238E27FC236}">
                <a16:creationId xmlns:a16="http://schemas.microsoft.com/office/drawing/2014/main" id="{802419A4-68FE-EF82-0216-E5377CE40408}"/>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a:solidFill>
                  <a:srgbClr val="AE8625"/>
                </a:solidFill>
                <a:latin typeface="Raleway" pitchFamily="34" charset="0"/>
              </a:rPr>
              <a:t>Pavan</a:t>
            </a:r>
            <a:endParaRPr lang="en-US" sz="2187" dirty="0">
              <a:solidFill>
                <a:srgbClr val="AE8625"/>
              </a:solidFill>
            </a:endParaRPr>
          </a:p>
        </p:txBody>
      </p:sp>
    </p:spTree>
    <p:extLst>
      <p:ext uri="{BB962C8B-B14F-4D97-AF65-F5344CB8AC3E}">
        <p14:creationId xmlns:p14="http://schemas.microsoft.com/office/powerpoint/2010/main" val="23382877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D1C3B577-5E15-5A2F-6695-4282FFCA4315}"/>
              </a:ext>
            </a:extLst>
          </p:cNvPr>
          <p:cNvSpPr/>
          <p:nvPr/>
        </p:nvSpPr>
        <p:spPr>
          <a:xfrm>
            <a:off x="0" y="0"/>
            <a:ext cx="14630400" cy="8229600"/>
          </a:xfrm>
          <a:prstGeom prst="rect">
            <a:avLst/>
          </a:prstGeom>
          <a:solidFill>
            <a:srgbClr val="1B1C1D"/>
          </a:solidFill>
          <a:ln/>
        </p:spPr>
        <p:txBody>
          <a:bodyPr/>
          <a:lstStyle/>
          <a:p>
            <a:endParaRPr lang="en-US"/>
          </a:p>
        </p:txBody>
      </p:sp>
      <p:sp>
        <p:nvSpPr>
          <p:cNvPr id="3" name="Text 1">
            <a:extLst>
              <a:ext uri="{FF2B5EF4-FFF2-40B4-BE49-F238E27FC236}">
                <a16:creationId xmlns:a16="http://schemas.microsoft.com/office/drawing/2014/main" id="{01F4212B-8CCB-85F5-4515-98B823450F2B}"/>
              </a:ext>
            </a:extLst>
          </p:cNvPr>
          <p:cNvSpPr/>
          <p:nvPr/>
        </p:nvSpPr>
        <p:spPr>
          <a:xfrm>
            <a:off x="5213746" y="381917"/>
            <a:ext cx="4202907"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Data Modification</a:t>
            </a:r>
            <a:endParaRPr lang="en-US" sz="4374" dirty="0"/>
          </a:p>
        </p:txBody>
      </p:sp>
      <p:sp>
        <p:nvSpPr>
          <p:cNvPr id="4" name="Text 3">
            <a:extLst>
              <a:ext uri="{FF2B5EF4-FFF2-40B4-BE49-F238E27FC236}">
                <a16:creationId xmlns:a16="http://schemas.microsoft.com/office/drawing/2014/main" id="{03245450-7FEB-5D5C-03FD-AA2E2F611EDC}"/>
              </a:ext>
            </a:extLst>
          </p:cNvPr>
          <p:cNvSpPr/>
          <p:nvPr/>
        </p:nvSpPr>
        <p:spPr>
          <a:xfrm>
            <a:off x="688165" y="1264076"/>
            <a:ext cx="6627035" cy="1777008"/>
          </a:xfrm>
          <a:prstGeom prst="rect">
            <a:avLst/>
          </a:prstGeom>
          <a:noFill/>
          <a:ln/>
        </p:spPr>
        <p:txBody>
          <a:bodyPr wrap="square" rtlCol="0" anchor="t"/>
          <a:lstStyle/>
          <a:p>
            <a:pPr marL="0" indent="0">
              <a:lnSpc>
                <a:spcPts val="2799"/>
              </a:lnSpc>
              <a:buNone/>
            </a:pPr>
            <a:r>
              <a:rPr lang="en-US" sz="1750" b="1" dirty="0" err="1">
                <a:solidFill>
                  <a:srgbClr val="AE8625"/>
                </a:solidFill>
                <a:latin typeface="Arial" panose="020B0604020202020204" pitchFamily="34" charset="0"/>
                <a:ea typeface="Raleway" pitchFamily="34" charset="-122"/>
                <a:cs typeface="Arial" panose="020B0604020202020204" pitchFamily="34" charset="0"/>
              </a:rPr>
              <a:t>trans_time</a:t>
            </a:r>
            <a:endParaRPr lang="en-US" sz="1750" b="1" dirty="0">
              <a:solidFill>
                <a:srgbClr val="AE8625"/>
              </a:solidFill>
              <a:latin typeface="Arial" panose="020B0604020202020204" pitchFamily="34" charset="0"/>
              <a:ea typeface="Raleway" pitchFamily="34" charset="-122"/>
              <a:cs typeface="Arial" panose="020B0604020202020204" pitchFamily="34" charset="0"/>
            </a:endParaRP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Firstly, we divided the time in 24 different categories (as per hours), reducing it from 1,400+ categories. </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Then we are recoding and re-grouping them as per daytime like Morning, Afternoon, Evening, and Night.</a:t>
            </a:r>
          </a:p>
        </p:txBody>
      </p:sp>
      <p:pic>
        <p:nvPicPr>
          <p:cNvPr id="5" name="Picture 4" descr="A screenshot of a computer&#10;&#10;Description automatically generated">
            <a:extLst>
              <a:ext uri="{FF2B5EF4-FFF2-40B4-BE49-F238E27FC236}">
                <a16:creationId xmlns:a16="http://schemas.microsoft.com/office/drawing/2014/main" id="{193D90A2-687B-F838-9704-028E00CE952E}"/>
              </a:ext>
            </a:extLst>
          </p:cNvPr>
          <p:cNvPicPr>
            <a:picLocks noChangeAspect="1"/>
          </p:cNvPicPr>
          <p:nvPr/>
        </p:nvPicPr>
        <p:blipFill>
          <a:blip r:embed="rId3"/>
          <a:stretch>
            <a:fillRect/>
          </a:stretch>
        </p:blipFill>
        <p:spPr>
          <a:xfrm>
            <a:off x="688165" y="3596412"/>
            <a:ext cx="4306363" cy="3653473"/>
          </a:xfrm>
          <a:prstGeom prst="rect">
            <a:avLst/>
          </a:prstGeom>
        </p:spPr>
      </p:pic>
      <p:sp>
        <p:nvSpPr>
          <p:cNvPr id="7" name="Text 3">
            <a:extLst>
              <a:ext uri="{FF2B5EF4-FFF2-40B4-BE49-F238E27FC236}">
                <a16:creationId xmlns:a16="http://schemas.microsoft.com/office/drawing/2014/main" id="{BF05046F-FAA0-AC1E-F99E-1FD1E2E939DB}"/>
              </a:ext>
            </a:extLst>
          </p:cNvPr>
          <p:cNvSpPr/>
          <p:nvPr/>
        </p:nvSpPr>
        <p:spPr>
          <a:xfrm>
            <a:off x="7149395" y="2347009"/>
            <a:ext cx="6627035" cy="1777008"/>
          </a:xfrm>
          <a:prstGeom prst="rect">
            <a:avLst/>
          </a:prstGeom>
          <a:noFill/>
          <a:ln/>
        </p:spPr>
        <p:txBody>
          <a:bodyPr wrap="square" rtlCol="0" anchor="t"/>
          <a:lstStyle/>
          <a:p>
            <a:pPr marL="0" indent="0">
              <a:lnSpc>
                <a:spcPts val="2799"/>
              </a:lnSpc>
              <a:buNone/>
            </a:pPr>
            <a:r>
              <a:rPr lang="en-US" sz="1750" b="1" dirty="0" err="1">
                <a:solidFill>
                  <a:srgbClr val="AE8625"/>
                </a:solidFill>
                <a:latin typeface="Arial" panose="020B0604020202020204" pitchFamily="34" charset="0"/>
                <a:ea typeface="Raleway" pitchFamily="34" charset="-122"/>
                <a:cs typeface="Arial" panose="020B0604020202020204" pitchFamily="34" charset="0"/>
              </a:rPr>
              <a:t>lat</a:t>
            </a:r>
            <a:r>
              <a:rPr lang="en-US" sz="1750" b="1" dirty="0">
                <a:solidFill>
                  <a:srgbClr val="AE8625"/>
                </a:solidFill>
                <a:latin typeface="Arial" panose="020B0604020202020204" pitchFamily="34" charset="0"/>
                <a:ea typeface="Raleway" pitchFamily="34" charset="-122"/>
                <a:cs typeface="Arial" panose="020B0604020202020204" pitchFamily="34" charset="0"/>
              </a:rPr>
              <a:t>, long, </a:t>
            </a:r>
            <a:r>
              <a:rPr lang="en-US" sz="1750" b="1" dirty="0" err="1">
                <a:solidFill>
                  <a:srgbClr val="AE8625"/>
                </a:solidFill>
                <a:latin typeface="Arial" panose="020B0604020202020204" pitchFamily="34" charset="0"/>
                <a:ea typeface="Raleway" pitchFamily="34" charset="-122"/>
                <a:cs typeface="Arial" panose="020B0604020202020204" pitchFamily="34" charset="0"/>
              </a:rPr>
              <a:t>merch_lat</a:t>
            </a:r>
            <a:r>
              <a:rPr lang="en-US" sz="1750" b="1" dirty="0">
                <a:solidFill>
                  <a:srgbClr val="AE8625"/>
                </a:solidFill>
                <a:latin typeface="Arial" panose="020B0604020202020204" pitchFamily="34" charset="0"/>
                <a:ea typeface="Raleway" pitchFamily="34" charset="-122"/>
                <a:cs typeface="Arial" panose="020B0604020202020204" pitchFamily="34" charset="0"/>
              </a:rPr>
              <a:t>, </a:t>
            </a:r>
            <a:r>
              <a:rPr lang="en-US" sz="1750" b="1" dirty="0" err="1">
                <a:solidFill>
                  <a:srgbClr val="AE8625"/>
                </a:solidFill>
                <a:latin typeface="Arial" panose="020B0604020202020204" pitchFamily="34" charset="0"/>
                <a:ea typeface="Raleway" pitchFamily="34" charset="-122"/>
                <a:cs typeface="Arial" panose="020B0604020202020204" pitchFamily="34" charset="0"/>
              </a:rPr>
              <a:t>merch_long</a:t>
            </a:r>
            <a:endParaRPr lang="en-US" sz="1750" b="1" dirty="0">
              <a:solidFill>
                <a:srgbClr val="AE8625"/>
              </a:solidFill>
              <a:latin typeface="Arial" panose="020B0604020202020204" pitchFamily="34" charset="0"/>
              <a:ea typeface="Raleway" pitchFamily="34" charset="-122"/>
              <a:cs typeface="Arial" panose="020B0604020202020204" pitchFamily="34" charset="0"/>
            </a:endParaRP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Creating a new JSL script that calculates the distance between two points.</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Then setting our data table variables accordingly with the formula.</a:t>
            </a:r>
            <a:endParaRPr lang="en-US" sz="1750" dirty="0">
              <a:latin typeface="Arial" panose="020B0604020202020204" pitchFamily="34" charset="0"/>
              <a:cs typeface="Arial" panose="020B0604020202020204" pitchFamily="34" charset="0"/>
            </a:endParaRPr>
          </a:p>
        </p:txBody>
      </p:sp>
      <p:pic>
        <p:nvPicPr>
          <p:cNvPr id="8" name="Picture 7" descr="A screenshot of a computer program&#10;&#10;Description automatically generated">
            <a:extLst>
              <a:ext uri="{FF2B5EF4-FFF2-40B4-BE49-F238E27FC236}">
                <a16:creationId xmlns:a16="http://schemas.microsoft.com/office/drawing/2014/main" id="{93BF7568-82FA-31F7-FC84-6E5628BB3DDC}"/>
              </a:ext>
            </a:extLst>
          </p:cNvPr>
          <p:cNvPicPr>
            <a:picLocks noChangeAspect="1"/>
          </p:cNvPicPr>
          <p:nvPr/>
        </p:nvPicPr>
        <p:blipFill>
          <a:blip r:embed="rId4"/>
          <a:stretch>
            <a:fillRect/>
          </a:stretch>
        </p:blipFill>
        <p:spPr>
          <a:xfrm>
            <a:off x="5793297" y="4362671"/>
            <a:ext cx="4701402" cy="2971302"/>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B83A0948-AD83-2D08-79B4-3DDFE994F148}"/>
              </a:ext>
            </a:extLst>
          </p:cNvPr>
          <p:cNvPicPr>
            <a:picLocks noChangeAspect="1"/>
          </p:cNvPicPr>
          <p:nvPr/>
        </p:nvPicPr>
        <p:blipFill rotWithShape="1">
          <a:blip r:embed="rId5"/>
          <a:srcRect l="18145"/>
          <a:stretch/>
        </p:blipFill>
        <p:spPr>
          <a:xfrm>
            <a:off x="10531377" y="4362672"/>
            <a:ext cx="3889811" cy="2971301"/>
          </a:xfrm>
          <a:prstGeom prst="rect">
            <a:avLst/>
          </a:prstGeom>
        </p:spPr>
      </p:pic>
      <p:sp>
        <p:nvSpPr>
          <p:cNvPr id="6" name="Text 4">
            <a:extLst>
              <a:ext uri="{FF2B5EF4-FFF2-40B4-BE49-F238E27FC236}">
                <a16:creationId xmlns:a16="http://schemas.microsoft.com/office/drawing/2014/main" id="{61457C99-72E4-AC63-37EA-29DF401A2AAE}"/>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rPr>
              <a:t>7</a:t>
            </a:r>
            <a:endParaRPr lang="en-US" sz="2187" dirty="0">
              <a:solidFill>
                <a:srgbClr val="AE8625"/>
              </a:solidFill>
            </a:endParaRPr>
          </a:p>
        </p:txBody>
      </p:sp>
      <p:sp>
        <p:nvSpPr>
          <p:cNvPr id="10" name="Text 4">
            <a:extLst>
              <a:ext uri="{FF2B5EF4-FFF2-40B4-BE49-F238E27FC236}">
                <a16:creationId xmlns:a16="http://schemas.microsoft.com/office/drawing/2014/main" id="{41472908-5250-7B30-85D7-D13225D06B1C}"/>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a:solidFill>
                  <a:srgbClr val="AE8625"/>
                </a:solidFill>
                <a:latin typeface="Raleway" pitchFamily="34" charset="0"/>
              </a:rPr>
              <a:t>Yash</a:t>
            </a:r>
            <a:endParaRPr lang="en-US" sz="2187" dirty="0">
              <a:solidFill>
                <a:srgbClr val="AE8625"/>
              </a:solidFill>
            </a:endParaRPr>
          </a:p>
        </p:txBody>
      </p:sp>
    </p:spTree>
    <p:extLst>
      <p:ext uri="{BB962C8B-B14F-4D97-AF65-F5344CB8AC3E}">
        <p14:creationId xmlns:p14="http://schemas.microsoft.com/office/powerpoint/2010/main" val="3231858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01E234CC-3227-74CA-4AC4-53279D0E8FC4}"/>
              </a:ext>
            </a:extLst>
          </p:cNvPr>
          <p:cNvSpPr/>
          <p:nvPr/>
        </p:nvSpPr>
        <p:spPr>
          <a:xfrm>
            <a:off x="0" y="0"/>
            <a:ext cx="14630400" cy="8229600"/>
          </a:xfrm>
          <a:prstGeom prst="rect">
            <a:avLst/>
          </a:prstGeom>
          <a:solidFill>
            <a:srgbClr val="1B1C1D"/>
          </a:solidFill>
          <a:ln/>
        </p:spPr>
        <p:txBody>
          <a:bodyPr/>
          <a:lstStyle/>
          <a:p>
            <a:endParaRPr lang="en-US"/>
          </a:p>
        </p:txBody>
      </p:sp>
      <p:sp>
        <p:nvSpPr>
          <p:cNvPr id="3" name="Text 1">
            <a:extLst>
              <a:ext uri="{FF2B5EF4-FFF2-40B4-BE49-F238E27FC236}">
                <a16:creationId xmlns:a16="http://schemas.microsoft.com/office/drawing/2014/main" id="{7753236F-D3C0-F756-914B-510ABFF2C48A}"/>
              </a:ext>
            </a:extLst>
          </p:cNvPr>
          <p:cNvSpPr/>
          <p:nvPr/>
        </p:nvSpPr>
        <p:spPr>
          <a:xfrm>
            <a:off x="4544530" y="284361"/>
            <a:ext cx="554134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Data Modification Cont.</a:t>
            </a:r>
            <a:endParaRPr lang="en-US" sz="4374" dirty="0"/>
          </a:p>
        </p:txBody>
      </p:sp>
      <p:sp>
        <p:nvSpPr>
          <p:cNvPr id="4" name="Text 3">
            <a:extLst>
              <a:ext uri="{FF2B5EF4-FFF2-40B4-BE49-F238E27FC236}">
                <a16:creationId xmlns:a16="http://schemas.microsoft.com/office/drawing/2014/main" id="{016D3952-805F-440A-50C6-D4CFC3032D9F}"/>
              </a:ext>
            </a:extLst>
          </p:cNvPr>
          <p:cNvSpPr/>
          <p:nvPr/>
        </p:nvSpPr>
        <p:spPr>
          <a:xfrm>
            <a:off x="688165" y="1264076"/>
            <a:ext cx="6627035" cy="3612306"/>
          </a:xfrm>
          <a:prstGeom prst="rect">
            <a:avLst/>
          </a:prstGeom>
          <a:noFill/>
          <a:ln/>
        </p:spPr>
        <p:txBody>
          <a:bodyPr wrap="square" rtlCol="0" anchor="t"/>
          <a:lstStyle/>
          <a:p>
            <a:pPr marL="0" indent="0">
              <a:lnSpc>
                <a:spcPts val="2799"/>
              </a:lnSpc>
              <a:buNone/>
            </a:pPr>
            <a:r>
              <a:rPr lang="en-US" sz="1750" b="1" dirty="0">
                <a:solidFill>
                  <a:srgbClr val="AE8625"/>
                </a:solidFill>
                <a:latin typeface="Raleway" pitchFamily="34" charset="0"/>
                <a:ea typeface="Raleway" pitchFamily="34" charset="-122"/>
                <a:cs typeface="Raleway" pitchFamily="34" charset="-120"/>
              </a:rPr>
              <a:t>state</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Exploring the % of fraud as per state.</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Grouping them into severe, moderate, low, and no fraud states.</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As minimum and maximum % of fraud per state is 0% and 1.66% respectively, we will make three equal partitions. i.e.,</a:t>
            </a:r>
          </a:p>
          <a:p>
            <a:pPr>
              <a:lnSpc>
                <a:spcPts val="2799"/>
              </a:lnSpc>
            </a:pPr>
            <a:r>
              <a:rPr lang="en-US" sz="1750" dirty="0">
                <a:solidFill>
                  <a:srgbClr val="CFCBBF"/>
                </a:solidFill>
                <a:latin typeface="Arial" panose="020B0604020202020204" pitchFamily="34" charset="0"/>
                <a:ea typeface="Raleway" pitchFamily="34" charset="-122"/>
                <a:cs typeface="Arial" panose="020B0604020202020204" pitchFamily="34" charset="0"/>
              </a:rPr>
              <a:t>	0%                               - No</a:t>
            </a:r>
          </a:p>
          <a:p>
            <a:pPr>
              <a:lnSpc>
                <a:spcPts val="2799"/>
              </a:lnSpc>
            </a:pPr>
            <a:r>
              <a:rPr lang="en-US" sz="1750" dirty="0">
                <a:solidFill>
                  <a:srgbClr val="CFCBBF"/>
                </a:solidFill>
                <a:latin typeface="Arial" panose="020B0604020202020204" pitchFamily="34" charset="0"/>
                <a:ea typeface="Raleway" pitchFamily="34" charset="-122"/>
                <a:cs typeface="Arial" panose="020B0604020202020204" pitchFamily="34" charset="0"/>
              </a:rPr>
              <a:t>	0.01 – 0.55%               - Low</a:t>
            </a:r>
          </a:p>
          <a:p>
            <a:pPr>
              <a:lnSpc>
                <a:spcPts val="2799"/>
              </a:lnSpc>
            </a:pPr>
            <a:r>
              <a:rPr lang="en-US" sz="1750" dirty="0">
                <a:solidFill>
                  <a:srgbClr val="CFCBBF"/>
                </a:solidFill>
                <a:latin typeface="Arial" panose="020B0604020202020204" pitchFamily="34" charset="0"/>
                <a:ea typeface="Raleway" pitchFamily="34" charset="-122"/>
                <a:cs typeface="Arial" panose="020B0604020202020204" pitchFamily="34" charset="0"/>
              </a:rPr>
              <a:t>	0.55 – 1.10%               - Moderate</a:t>
            </a:r>
          </a:p>
          <a:p>
            <a:pPr>
              <a:lnSpc>
                <a:spcPts val="2799"/>
              </a:lnSpc>
            </a:pPr>
            <a:r>
              <a:rPr lang="en-US" sz="1750" dirty="0">
                <a:solidFill>
                  <a:srgbClr val="CFCBBF"/>
                </a:solidFill>
                <a:latin typeface="Arial" panose="020B0604020202020204" pitchFamily="34" charset="0"/>
                <a:ea typeface="Raleway" pitchFamily="34" charset="-122"/>
                <a:cs typeface="Arial" panose="020B0604020202020204" pitchFamily="34" charset="0"/>
              </a:rPr>
              <a:t>	1.10 – 1.68%               - Severe</a:t>
            </a:r>
          </a:p>
        </p:txBody>
      </p:sp>
      <p:sp>
        <p:nvSpPr>
          <p:cNvPr id="6" name="Text 3">
            <a:extLst>
              <a:ext uri="{FF2B5EF4-FFF2-40B4-BE49-F238E27FC236}">
                <a16:creationId xmlns:a16="http://schemas.microsoft.com/office/drawing/2014/main" id="{7C31BD45-C311-6B4D-D073-1CF70D23F845}"/>
              </a:ext>
            </a:extLst>
          </p:cNvPr>
          <p:cNvSpPr/>
          <p:nvPr/>
        </p:nvSpPr>
        <p:spPr>
          <a:xfrm>
            <a:off x="7315200" y="1263095"/>
            <a:ext cx="6627035" cy="1310605"/>
          </a:xfrm>
          <a:prstGeom prst="rect">
            <a:avLst/>
          </a:prstGeom>
          <a:noFill/>
          <a:ln/>
        </p:spPr>
        <p:txBody>
          <a:bodyPr wrap="square" rtlCol="0" anchor="t"/>
          <a:lstStyle/>
          <a:p>
            <a:pPr marL="0" indent="0">
              <a:lnSpc>
                <a:spcPts val="2799"/>
              </a:lnSpc>
              <a:buNone/>
            </a:pPr>
            <a:r>
              <a:rPr lang="en-US" sz="1750" b="1" dirty="0">
                <a:solidFill>
                  <a:srgbClr val="AE8625"/>
                </a:solidFill>
                <a:latin typeface="Raleway" pitchFamily="34" charset="0"/>
                <a:ea typeface="Raleway" pitchFamily="34" charset="-122"/>
                <a:cs typeface="Raleway" pitchFamily="34" charset="-120"/>
              </a:rPr>
              <a:t>dob</a:t>
            </a:r>
          </a:p>
          <a:p>
            <a:pPr marL="285750" indent="-285750">
              <a:lnSpc>
                <a:spcPts val="2799"/>
              </a:lnSpc>
              <a:buFont typeface="Arial" panose="020B0604020202020204" pitchFamily="34" charset="0"/>
              <a:buChar char="•"/>
            </a:pPr>
            <a:r>
              <a:rPr lang="en-US" sz="1750" dirty="0">
                <a:solidFill>
                  <a:srgbClr val="CFCBBF"/>
                </a:solidFill>
                <a:latin typeface="Raleway" pitchFamily="34" charset="0"/>
                <a:ea typeface="Raleway" pitchFamily="34" charset="-122"/>
                <a:cs typeface="Raleway" pitchFamily="34" charset="-120"/>
              </a:rPr>
              <a:t>Making a new column to calculate age for better understanding the data. </a:t>
            </a:r>
          </a:p>
        </p:txBody>
      </p:sp>
      <p:pic>
        <p:nvPicPr>
          <p:cNvPr id="9" name="Picture 8" descr="A screenshot of a computer&#10;&#10;Description automatically generated">
            <a:extLst>
              <a:ext uri="{FF2B5EF4-FFF2-40B4-BE49-F238E27FC236}">
                <a16:creationId xmlns:a16="http://schemas.microsoft.com/office/drawing/2014/main" id="{FA64C7D5-18B0-8D9E-2E73-33B799868BA0}"/>
              </a:ext>
            </a:extLst>
          </p:cNvPr>
          <p:cNvPicPr>
            <a:picLocks noChangeAspect="1"/>
          </p:cNvPicPr>
          <p:nvPr/>
        </p:nvPicPr>
        <p:blipFill>
          <a:blip r:embed="rId3"/>
          <a:stretch>
            <a:fillRect/>
          </a:stretch>
        </p:blipFill>
        <p:spPr>
          <a:xfrm>
            <a:off x="1048932" y="5045755"/>
            <a:ext cx="4868080" cy="2697616"/>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8CA86BCF-5276-7E8E-ECEC-56E87D108D9D}"/>
              </a:ext>
            </a:extLst>
          </p:cNvPr>
          <p:cNvPicPr>
            <a:picLocks noChangeAspect="1"/>
          </p:cNvPicPr>
          <p:nvPr/>
        </p:nvPicPr>
        <p:blipFill rotWithShape="1">
          <a:blip r:embed="rId4"/>
          <a:srcRect b="50000"/>
          <a:stretch/>
        </p:blipFill>
        <p:spPr>
          <a:xfrm>
            <a:off x="7315200" y="2433357"/>
            <a:ext cx="5290457" cy="1943734"/>
          </a:xfrm>
          <a:prstGeom prst="rect">
            <a:avLst/>
          </a:prstGeom>
        </p:spPr>
      </p:pic>
      <p:sp>
        <p:nvSpPr>
          <p:cNvPr id="11" name="Text 3">
            <a:extLst>
              <a:ext uri="{FF2B5EF4-FFF2-40B4-BE49-F238E27FC236}">
                <a16:creationId xmlns:a16="http://schemas.microsoft.com/office/drawing/2014/main" id="{8277F70F-EDD5-5850-6334-F36398B9AB5E}"/>
              </a:ext>
            </a:extLst>
          </p:cNvPr>
          <p:cNvSpPr/>
          <p:nvPr/>
        </p:nvSpPr>
        <p:spPr>
          <a:xfrm>
            <a:off x="6400800" y="4496087"/>
            <a:ext cx="4920344" cy="3181970"/>
          </a:xfrm>
          <a:prstGeom prst="rect">
            <a:avLst/>
          </a:prstGeom>
          <a:noFill/>
          <a:ln/>
        </p:spPr>
        <p:txBody>
          <a:bodyPr wrap="square" rtlCol="0" anchor="t"/>
          <a:lstStyle/>
          <a:p>
            <a:pPr marL="0" indent="0">
              <a:lnSpc>
                <a:spcPts val="2799"/>
              </a:lnSpc>
              <a:buNone/>
            </a:pPr>
            <a:r>
              <a:rPr lang="en-US" sz="1750" b="1" dirty="0">
                <a:solidFill>
                  <a:srgbClr val="AE8625"/>
                </a:solidFill>
                <a:latin typeface="Raleway" pitchFamily="34" charset="0"/>
                <a:ea typeface="Raleway" pitchFamily="34" charset="-122"/>
                <a:cs typeface="Raleway" pitchFamily="34" charset="-120"/>
              </a:rPr>
              <a:t>job</a:t>
            </a:r>
          </a:p>
          <a:p>
            <a:pPr marL="285750" indent="-285750">
              <a:lnSpc>
                <a:spcPts val="2799"/>
              </a:lnSpc>
              <a:buFont typeface="Arial" panose="020B0604020202020204" pitchFamily="34" charset="0"/>
              <a:buChar char="•"/>
            </a:pPr>
            <a:r>
              <a:rPr lang="en-US" sz="1750" dirty="0">
                <a:solidFill>
                  <a:srgbClr val="CFCBBF"/>
                </a:solidFill>
                <a:latin typeface="Raleway" pitchFamily="34" charset="0"/>
                <a:ea typeface="Raleway" pitchFamily="34" charset="-122"/>
                <a:cs typeface="Raleway" pitchFamily="34" charset="-120"/>
              </a:rPr>
              <a:t>Checking the fraud % of all the job types.</a:t>
            </a:r>
          </a:p>
          <a:p>
            <a:pPr marL="285750" indent="-285750">
              <a:lnSpc>
                <a:spcPts val="2799"/>
              </a:lnSpc>
              <a:buFont typeface="Arial" panose="020B0604020202020204" pitchFamily="34" charset="0"/>
              <a:buChar char="•"/>
            </a:pPr>
            <a:r>
              <a:rPr lang="en-US" sz="1750" dirty="0">
                <a:solidFill>
                  <a:srgbClr val="CFCBBF"/>
                </a:solidFill>
                <a:latin typeface="Raleway" pitchFamily="34" charset="0"/>
                <a:ea typeface="Raleway" pitchFamily="34" charset="-122"/>
                <a:cs typeface="Raleway" pitchFamily="34" charset="-120"/>
              </a:rPr>
              <a:t>Grouping them together as per below.</a:t>
            </a:r>
          </a:p>
          <a:p>
            <a:pPr>
              <a:lnSpc>
                <a:spcPts val="2799"/>
              </a:lnSpc>
            </a:pPr>
            <a:r>
              <a:rPr lang="en-US" sz="1750" dirty="0">
                <a:solidFill>
                  <a:srgbClr val="CFCBBF"/>
                </a:solidFill>
                <a:latin typeface="Raleway" pitchFamily="34" charset="0"/>
                <a:ea typeface="Raleway" pitchFamily="34" charset="-122"/>
                <a:cs typeface="Raleway" pitchFamily="34" charset="-120"/>
              </a:rPr>
              <a:t>Group 1 – 0%, Group 2 – 0-1%</a:t>
            </a:r>
          </a:p>
          <a:p>
            <a:pPr>
              <a:lnSpc>
                <a:spcPts val="2799"/>
              </a:lnSpc>
            </a:pPr>
            <a:r>
              <a:rPr lang="en-US" sz="1750" dirty="0">
                <a:solidFill>
                  <a:srgbClr val="CFCBBF"/>
                </a:solidFill>
                <a:latin typeface="Raleway" pitchFamily="34" charset="0"/>
                <a:ea typeface="Raleway" pitchFamily="34" charset="-122"/>
                <a:cs typeface="Raleway" pitchFamily="34" charset="-120"/>
              </a:rPr>
              <a:t>Group 3 – 1-2%, Group 4 – 2-3%</a:t>
            </a:r>
          </a:p>
          <a:p>
            <a:pPr>
              <a:lnSpc>
                <a:spcPts val="2799"/>
              </a:lnSpc>
            </a:pPr>
            <a:r>
              <a:rPr lang="en-US" sz="1750" dirty="0">
                <a:solidFill>
                  <a:srgbClr val="CFCBBF"/>
                </a:solidFill>
                <a:latin typeface="Raleway" pitchFamily="34" charset="0"/>
                <a:ea typeface="Raleway" pitchFamily="34" charset="-122"/>
                <a:cs typeface="Raleway" pitchFamily="34" charset="-120"/>
              </a:rPr>
              <a:t>Group 5 – 3-4%, Group 6 – 5-6%</a:t>
            </a:r>
          </a:p>
          <a:p>
            <a:pPr>
              <a:lnSpc>
                <a:spcPts val="2799"/>
              </a:lnSpc>
            </a:pPr>
            <a:r>
              <a:rPr lang="en-US" sz="1750" dirty="0">
                <a:solidFill>
                  <a:srgbClr val="CFCBBF"/>
                </a:solidFill>
                <a:latin typeface="Raleway" pitchFamily="34" charset="0"/>
                <a:ea typeface="Raleway" pitchFamily="34" charset="-122"/>
                <a:cs typeface="Raleway" pitchFamily="34" charset="-120"/>
              </a:rPr>
              <a:t>Group 7 – 6-99% (as only 2 jobs were there)</a:t>
            </a:r>
          </a:p>
          <a:p>
            <a:pPr>
              <a:lnSpc>
                <a:spcPts val="2799"/>
              </a:lnSpc>
            </a:pPr>
            <a:r>
              <a:rPr lang="en-US" sz="1750" dirty="0">
                <a:solidFill>
                  <a:srgbClr val="CFCBBF"/>
                </a:solidFill>
                <a:latin typeface="Raleway" pitchFamily="34" charset="0"/>
                <a:ea typeface="Raleway" pitchFamily="34" charset="-122"/>
                <a:cs typeface="Raleway" pitchFamily="34" charset="-120"/>
              </a:rPr>
              <a:t>Group 8 – 100%</a:t>
            </a:r>
          </a:p>
        </p:txBody>
      </p:sp>
      <p:pic>
        <p:nvPicPr>
          <p:cNvPr id="12" name="Picture 11" descr="A screenshot of a computer&#10;&#10;Description automatically generated">
            <a:extLst>
              <a:ext uri="{FF2B5EF4-FFF2-40B4-BE49-F238E27FC236}">
                <a16:creationId xmlns:a16="http://schemas.microsoft.com/office/drawing/2014/main" id="{F62B2980-247F-72E3-22B2-5811FDAA867F}"/>
              </a:ext>
            </a:extLst>
          </p:cNvPr>
          <p:cNvPicPr>
            <a:picLocks noChangeAspect="1"/>
          </p:cNvPicPr>
          <p:nvPr/>
        </p:nvPicPr>
        <p:blipFill rotWithShape="1">
          <a:blip r:embed="rId5"/>
          <a:srcRect l="37136" r="2655"/>
          <a:stretch/>
        </p:blipFill>
        <p:spPr>
          <a:xfrm>
            <a:off x="11156968" y="4451668"/>
            <a:ext cx="2785267" cy="3593465"/>
          </a:xfrm>
          <a:prstGeom prst="rect">
            <a:avLst/>
          </a:prstGeom>
        </p:spPr>
      </p:pic>
      <p:sp>
        <p:nvSpPr>
          <p:cNvPr id="5" name="Text 4">
            <a:extLst>
              <a:ext uri="{FF2B5EF4-FFF2-40B4-BE49-F238E27FC236}">
                <a16:creationId xmlns:a16="http://schemas.microsoft.com/office/drawing/2014/main" id="{CD35B933-E070-5C10-E1D4-A7D25D4D344F}"/>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rPr>
              <a:t>8</a:t>
            </a:r>
            <a:endParaRPr lang="en-US" sz="2187" dirty="0">
              <a:solidFill>
                <a:srgbClr val="AE8625"/>
              </a:solidFill>
            </a:endParaRPr>
          </a:p>
        </p:txBody>
      </p:sp>
      <p:sp>
        <p:nvSpPr>
          <p:cNvPr id="7" name="Text 4">
            <a:extLst>
              <a:ext uri="{FF2B5EF4-FFF2-40B4-BE49-F238E27FC236}">
                <a16:creationId xmlns:a16="http://schemas.microsoft.com/office/drawing/2014/main" id="{5853C4B7-156F-6273-1B1C-B1AE7CCD6AEF}"/>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a:solidFill>
                  <a:srgbClr val="AE8625"/>
                </a:solidFill>
                <a:latin typeface="Raleway" pitchFamily="34" charset="0"/>
              </a:rPr>
              <a:t>Yash</a:t>
            </a:r>
            <a:endParaRPr lang="en-US" sz="2187" dirty="0">
              <a:solidFill>
                <a:srgbClr val="AE8625"/>
              </a:solidFill>
            </a:endParaRPr>
          </a:p>
        </p:txBody>
      </p:sp>
    </p:spTree>
    <p:extLst>
      <p:ext uri="{BB962C8B-B14F-4D97-AF65-F5344CB8AC3E}">
        <p14:creationId xmlns:p14="http://schemas.microsoft.com/office/powerpoint/2010/main" val="1639251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751B63D8-D1E7-0921-7220-5BD19E4BFF29}"/>
              </a:ext>
            </a:extLst>
          </p:cNvPr>
          <p:cNvSpPr/>
          <p:nvPr/>
        </p:nvSpPr>
        <p:spPr>
          <a:xfrm>
            <a:off x="0" y="0"/>
            <a:ext cx="14630400" cy="8229600"/>
          </a:xfrm>
          <a:prstGeom prst="rect">
            <a:avLst/>
          </a:prstGeom>
          <a:solidFill>
            <a:srgbClr val="1B1C1D"/>
          </a:solidFill>
          <a:ln/>
        </p:spPr>
        <p:txBody>
          <a:bodyPr/>
          <a:lstStyle/>
          <a:p>
            <a:endParaRPr lang="en-US"/>
          </a:p>
        </p:txBody>
      </p:sp>
      <p:sp>
        <p:nvSpPr>
          <p:cNvPr id="3" name="Text 1">
            <a:extLst>
              <a:ext uri="{FF2B5EF4-FFF2-40B4-BE49-F238E27FC236}">
                <a16:creationId xmlns:a16="http://schemas.microsoft.com/office/drawing/2014/main" id="{DC71F01B-914E-548A-4D15-9E6E2E370B49}"/>
              </a:ext>
            </a:extLst>
          </p:cNvPr>
          <p:cNvSpPr/>
          <p:nvPr/>
        </p:nvSpPr>
        <p:spPr>
          <a:xfrm>
            <a:off x="4544530" y="284361"/>
            <a:ext cx="554134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Data Modification Cont.</a:t>
            </a:r>
            <a:endParaRPr lang="en-US" sz="4374" dirty="0"/>
          </a:p>
        </p:txBody>
      </p:sp>
      <p:sp>
        <p:nvSpPr>
          <p:cNvPr id="4" name="Text 3">
            <a:extLst>
              <a:ext uri="{FF2B5EF4-FFF2-40B4-BE49-F238E27FC236}">
                <a16:creationId xmlns:a16="http://schemas.microsoft.com/office/drawing/2014/main" id="{7B9D1CFB-8068-696F-533C-3FA15F9E5C3D}"/>
              </a:ext>
            </a:extLst>
          </p:cNvPr>
          <p:cNvSpPr/>
          <p:nvPr/>
        </p:nvSpPr>
        <p:spPr>
          <a:xfrm>
            <a:off x="688165" y="1264076"/>
            <a:ext cx="6627035" cy="3307924"/>
          </a:xfrm>
          <a:prstGeom prst="rect">
            <a:avLst/>
          </a:prstGeom>
          <a:noFill/>
          <a:ln/>
        </p:spPr>
        <p:txBody>
          <a:bodyPr wrap="square" rtlCol="0" anchor="t"/>
          <a:lstStyle/>
          <a:p>
            <a:pPr marL="0" indent="0">
              <a:lnSpc>
                <a:spcPts val="2799"/>
              </a:lnSpc>
              <a:buNone/>
            </a:pPr>
            <a:r>
              <a:rPr lang="en-US" sz="1750" b="1" dirty="0">
                <a:solidFill>
                  <a:srgbClr val="AE8625"/>
                </a:solidFill>
                <a:latin typeface="Raleway" pitchFamily="34" charset="0"/>
                <a:ea typeface="Raleway" pitchFamily="34" charset="-122"/>
                <a:cs typeface="Raleway" pitchFamily="34" charset="-120"/>
              </a:rPr>
              <a:t>merchant</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After checking the fraud % for each merchant, the minimum and maximum % are 0 and 2.17 respectively.</a:t>
            </a:r>
          </a:p>
          <a:p>
            <a:pPr marL="285750" indent="-285750">
              <a:lnSpc>
                <a:spcPts val="2799"/>
              </a:lnSpc>
              <a:buFont typeface="Arial" panose="020B0604020202020204" pitchFamily="34" charset="0"/>
              <a:buChar char="•"/>
            </a:pPr>
            <a:r>
              <a:rPr lang="en-US" sz="1750" dirty="0">
                <a:solidFill>
                  <a:srgbClr val="CFCBBF"/>
                </a:solidFill>
                <a:latin typeface="Arial" panose="020B0604020202020204" pitchFamily="34" charset="0"/>
                <a:ea typeface="Raleway" pitchFamily="34" charset="-122"/>
                <a:cs typeface="Arial" panose="020B0604020202020204" pitchFamily="34" charset="0"/>
              </a:rPr>
              <a:t>So, we will be dividing them into 22 different levels of fraud.</a:t>
            </a:r>
          </a:p>
          <a:p>
            <a:pPr lvl="1">
              <a:lnSpc>
                <a:spcPts val="2799"/>
              </a:lnSpc>
            </a:pPr>
            <a:r>
              <a:rPr lang="en-US" sz="1750" dirty="0">
                <a:solidFill>
                  <a:srgbClr val="CFCBBF"/>
                </a:solidFill>
                <a:latin typeface="Arial" panose="020B0604020202020204" pitchFamily="34" charset="0"/>
                <a:ea typeface="Raleway" pitchFamily="34" charset="-122"/>
                <a:cs typeface="Arial" panose="020B0604020202020204" pitchFamily="34" charset="0"/>
              </a:rPr>
              <a:t>0 – 0.1</a:t>
            </a:r>
          </a:p>
          <a:p>
            <a:pPr lvl="1">
              <a:lnSpc>
                <a:spcPts val="2799"/>
              </a:lnSpc>
            </a:pPr>
            <a:r>
              <a:rPr lang="en-US" sz="1750" dirty="0">
                <a:solidFill>
                  <a:srgbClr val="CFCBBF"/>
                </a:solidFill>
                <a:latin typeface="Arial" panose="020B0604020202020204" pitchFamily="34" charset="0"/>
                <a:ea typeface="Raleway" pitchFamily="34" charset="-122"/>
                <a:cs typeface="Arial" panose="020B0604020202020204" pitchFamily="34" charset="0"/>
              </a:rPr>
              <a:t>0.1 – 0.2</a:t>
            </a:r>
          </a:p>
          <a:p>
            <a:pPr lvl="1">
              <a:lnSpc>
                <a:spcPts val="2799"/>
              </a:lnSpc>
            </a:pPr>
            <a:r>
              <a:rPr lang="en-US" sz="1750" dirty="0">
                <a:solidFill>
                  <a:srgbClr val="CFCBBF"/>
                </a:solidFill>
                <a:latin typeface="Arial" panose="020B0604020202020204" pitchFamily="34" charset="0"/>
                <a:ea typeface="Raleway" pitchFamily="34" charset="-122"/>
                <a:cs typeface="Arial" panose="020B0604020202020204" pitchFamily="34" charset="0"/>
              </a:rPr>
              <a:t>0.2 – 0.3</a:t>
            </a:r>
          </a:p>
          <a:p>
            <a:pPr lvl="1">
              <a:lnSpc>
                <a:spcPts val="2799"/>
              </a:lnSpc>
            </a:pPr>
            <a:r>
              <a:rPr lang="en-US" sz="1750" dirty="0">
                <a:solidFill>
                  <a:srgbClr val="CFCBBF"/>
                </a:solidFill>
                <a:latin typeface="Arial" panose="020B0604020202020204" pitchFamily="34" charset="0"/>
                <a:ea typeface="Raleway" pitchFamily="34" charset="-122"/>
                <a:cs typeface="Arial" panose="020B0604020202020204" pitchFamily="34" charset="0"/>
              </a:rPr>
              <a:t>….. So on, till</a:t>
            </a:r>
          </a:p>
          <a:p>
            <a:pPr lvl="1">
              <a:lnSpc>
                <a:spcPts val="2799"/>
              </a:lnSpc>
            </a:pPr>
            <a:r>
              <a:rPr lang="en-US" sz="1750" dirty="0">
                <a:solidFill>
                  <a:srgbClr val="CFCBBF"/>
                </a:solidFill>
                <a:latin typeface="Arial" panose="020B0604020202020204" pitchFamily="34" charset="0"/>
                <a:ea typeface="Raleway" pitchFamily="34" charset="-122"/>
                <a:cs typeface="Arial" panose="020B0604020202020204" pitchFamily="34" charset="0"/>
              </a:rPr>
              <a:t>2.1 – 2.2</a:t>
            </a:r>
          </a:p>
        </p:txBody>
      </p:sp>
      <p:pic>
        <p:nvPicPr>
          <p:cNvPr id="10" name="Picture 9" descr="A pink and blue background with black and white lines&#10;&#10;Description automatically generated">
            <a:extLst>
              <a:ext uri="{FF2B5EF4-FFF2-40B4-BE49-F238E27FC236}">
                <a16:creationId xmlns:a16="http://schemas.microsoft.com/office/drawing/2014/main" id="{AEE4AA1F-3E35-380E-8521-73D599D01DFE}"/>
              </a:ext>
            </a:extLst>
          </p:cNvPr>
          <p:cNvPicPr>
            <a:picLocks noChangeAspect="1"/>
          </p:cNvPicPr>
          <p:nvPr/>
        </p:nvPicPr>
        <p:blipFill>
          <a:blip r:embed="rId3"/>
          <a:stretch>
            <a:fillRect/>
          </a:stretch>
        </p:blipFill>
        <p:spPr>
          <a:xfrm>
            <a:off x="5624259" y="3055256"/>
            <a:ext cx="8529705" cy="4473539"/>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A698322D-3B5D-EF70-6CBB-95E68C4E1F5A}"/>
              </a:ext>
            </a:extLst>
          </p:cNvPr>
          <p:cNvPicPr>
            <a:picLocks noChangeAspect="1"/>
          </p:cNvPicPr>
          <p:nvPr/>
        </p:nvPicPr>
        <p:blipFill>
          <a:blip r:embed="rId4"/>
          <a:stretch>
            <a:fillRect/>
          </a:stretch>
        </p:blipFill>
        <p:spPr>
          <a:xfrm>
            <a:off x="2816855" y="3055256"/>
            <a:ext cx="2807404" cy="4473539"/>
          </a:xfrm>
          <a:prstGeom prst="rect">
            <a:avLst/>
          </a:prstGeom>
        </p:spPr>
      </p:pic>
      <p:sp>
        <p:nvSpPr>
          <p:cNvPr id="5" name="Text 4">
            <a:extLst>
              <a:ext uri="{FF2B5EF4-FFF2-40B4-BE49-F238E27FC236}">
                <a16:creationId xmlns:a16="http://schemas.microsoft.com/office/drawing/2014/main" id="{300C0D96-AF6F-FA2D-9675-B022A3EA026A}"/>
              </a:ext>
            </a:extLst>
          </p:cNvPr>
          <p:cNvSpPr/>
          <p:nvPr/>
        </p:nvSpPr>
        <p:spPr>
          <a:xfrm>
            <a:off x="14040771" y="7556810"/>
            <a:ext cx="343739" cy="388858"/>
          </a:xfrm>
          <a:prstGeom prst="rect">
            <a:avLst/>
          </a:prstGeom>
          <a:noFill/>
          <a:ln/>
        </p:spPr>
        <p:txBody>
          <a:bodyPr wrap="none" rtlCol="0" anchor="t"/>
          <a:lstStyle/>
          <a:p>
            <a:pPr marL="0" indent="0" algn="l">
              <a:lnSpc>
                <a:spcPts val="3062"/>
              </a:lnSpc>
              <a:buNone/>
            </a:pPr>
            <a:r>
              <a:rPr lang="en-US" sz="2187" b="1" dirty="0">
                <a:solidFill>
                  <a:srgbClr val="AE8625"/>
                </a:solidFill>
                <a:latin typeface="Raleway" pitchFamily="34" charset="0"/>
              </a:rPr>
              <a:t>9</a:t>
            </a:r>
            <a:endParaRPr lang="en-US" sz="2187" dirty="0">
              <a:solidFill>
                <a:srgbClr val="AE8625"/>
              </a:solidFill>
            </a:endParaRPr>
          </a:p>
        </p:txBody>
      </p:sp>
      <p:sp>
        <p:nvSpPr>
          <p:cNvPr id="6" name="Text 4">
            <a:extLst>
              <a:ext uri="{FF2B5EF4-FFF2-40B4-BE49-F238E27FC236}">
                <a16:creationId xmlns:a16="http://schemas.microsoft.com/office/drawing/2014/main" id="{014BB175-F653-D160-F2FF-7C40E34EB81E}"/>
              </a:ext>
            </a:extLst>
          </p:cNvPr>
          <p:cNvSpPr/>
          <p:nvPr/>
        </p:nvSpPr>
        <p:spPr>
          <a:xfrm>
            <a:off x="245890" y="7556810"/>
            <a:ext cx="1375441" cy="388858"/>
          </a:xfrm>
          <a:prstGeom prst="rect">
            <a:avLst/>
          </a:prstGeom>
          <a:noFill/>
          <a:ln/>
        </p:spPr>
        <p:txBody>
          <a:bodyPr wrap="none" rtlCol="0" anchor="t"/>
          <a:lstStyle/>
          <a:p>
            <a:pPr marL="0" indent="0" algn="l">
              <a:lnSpc>
                <a:spcPts val="3062"/>
              </a:lnSpc>
              <a:buNone/>
            </a:pPr>
            <a:r>
              <a:rPr lang="en-US" sz="2187" dirty="0">
                <a:solidFill>
                  <a:srgbClr val="AE8625"/>
                </a:solidFill>
                <a:latin typeface="Raleway" pitchFamily="34" charset="0"/>
              </a:rPr>
              <a:t>Yash</a:t>
            </a:r>
            <a:endParaRPr lang="en-US" sz="2187" dirty="0">
              <a:solidFill>
                <a:srgbClr val="AE8625"/>
              </a:solidFill>
            </a:endParaRPr>
          </a:p>
        </p:txBody>
      </p:sp>
    </p:spTree>
    <p:extLst>
      <p:ext uri="{BB962C8B-B14F-4D97-AF65-F5344CB8AC3E}">
        <p14:creationId xmlns:p14="http://schemas.microsoft.com/office/powerpoint/2010/main" val="3208934678"/>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661</TotalTime>
  <Words>1482</Words>
  <Application>Microsoft Office PowerPoint</Application>
  <PresentationFormat>Custom</PresentationFormat>
  <Paragraphs>173</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Gill Sans MT</vt:lpstr>
      <vt:lpstr>Prata</vt:lpstr>
      <vt:lpstr>Raleway</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Yash Parihar</cp:lastModifiedBy>
  <cp:revision>2</cp:revision>
  <dcterms:created xsi:type="dcterms:W3CDTF">2024-04-22T13:42:38Z</dcterms:created>
  <dcterms:modified xsi:type="dcterms:W3CDTF">2024-04-24T18:14:29Z</dcterms:modified>
</cp:coreProperties>
</file>